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97"/>
  </p:notesMasterIdLst>
  <p:sldIdLst>
    <p:sldId id="258" r:id="rId5"/>
    <p:sldId id="259" r:id="rId6"/>
    <p:sldId id="260" r:id="rId7"/>
    <p:sldId id="321" r:id="rId8"/>
    <p:sldId id="474" r:id="rId9"/>
    <p:sldId id="475" r:id="rId10"/>
    <p:sldId id="476" r:id="rId11"/>
    <p:sldId id="477" r:id="rId12"/>
    <p:sldId id="478" r:id="rId13"/>
    <p:sldId id="479" r:id="rId14"/>
    <p:sldId id="480" r:id="rId15"/>
    <p:sldId id="482" r:id="rId16"/>
    <p:sldId id="483" r:id="rId17"/>
    <p:sldId id="485" r:id="rId18"/>
    <p:sldId id="267" r:id="rId19"/>
    <p:sldId id="269" r:id="rId20"/>
    <p:sldId id="270" r:id="rId21"/>
    <p:sldId id="271" r:id="rId22"/>
    <p:sldId id="272" r:id="rId23"/>
    <p:sldId id="273" r:id="rId24"/>
    <p:sldId id="274" r:id="rId25"/>
    <p:sldId id="289" r:id="rId26"/>
    <p:sldId id="290" r:id="rId27"/>
    <p:sldId id="325" r:id="rId28"/>
    <p:sldId id="327" r:id="rId29"/>
    <p:sldId id="328" r:id="rId30"/>
    <p:sldId id="329" r:id="rId31"/>
    <p:sldId id="331" r:id="rId32"/>
    <p:sldId id="333" r:id="rId33"/>
    <p:sldId id="341" r:id="rId34"/>
    <p:sldId id="342" r:id="rId35"/>
    <p:sldId id="349" r:id="rId36"/>
    <p:sldId id="350" r:id="rId37"/>
    <p:sldId id="351" r:id="rId38"/>
    <p:sldId id="352" r:id="rId39"/>
    <p:sldId id="353" r:id="rId40"/>
    <p:sldId id="372" r:id="rId41"/>
    <p:sldId id="373" r:id="rId42"/>
    <p:sldId id="374" r:id="rId43"/>
    <p:sldId id="375" r:id="rId44"/>
    <p:sldId id="376" r:id="rId45"/>
    <p:sldId id="377" r:id="rId46"/>
    <p:sldId id="378" r:id="rId47"/>
    <p:sldId id="379" r:id="rId48"/>
    <p:sldId id="380" r:id="rId49"/>
    <p:sldId id="382" r:id="rId50"/>
    <p:sldId id="384" r:id="rId51"/>
    <p:sldId id="385" r:id="rId52"/>
    <p:sldId id="386" r:id="rId53"/>
    <p:sldId id="387" r:id="rId54"/>
    <p:sldId id="388" r:id="rId55"/>
    <p:sldId id="389" r:id="rId56"/>
    <p:sldId id="390" r:id="rId57"/>
    <p:sldId id="391" r:id="rId58"/>
    <p:sldId id="398" r:id="rId59"/>
    <p:sldId id="399" r:id="rId60"/>
    <p:sldId id="394" r:id="rId61"/>
    <p:sldId id="395" r:id="rId62"/>
    <p:sldId id="396" r:id="rId63"/>
    <p:sldId id="397" r:id="rId64"/>
    <p:sldId id="392" r:id="rId65"/>
    <p:sldId id="393" r:id="rId66"/>
    <p:sldId id="400" r:id="rId67"/>
    <p:sldId id="401" r:id="rId68"/>
    <p:sldId id="402" r:id="rId69"/>
    <p:sldId id="403" r:id="rId70"/>
    <p:sldId id="406" r:id="rId71"/>
    <p:sldId id="408" r:id="rId72"/>
    <p:sldId id="409" r:id="rId73"/>
    <p:sldId id="410" r:id="rId74"/>
    <p:sldId id="413" r:id="rId75"/>
    <p:sldId id="414" r:id="rId76"/>
    <p:sldId id="415" r:id="rId77"/>
    <p:sldId id="417" r:id="rId78"/>
    <p:sldId id="418" r:id="rId79"/>
    <p:sldId id="416" r:id="rId80"/>
    <p:sldId id="420" r:id="rId81"/>
    <p:sldId id="421" r:id="rId82"/>
    <p:sldId id="422" r:id="rId83"/>
    <p:sldId id="423" r:id="rId84"/>
    <p:sldId id="430" r:id="rId85"/>
    <p:sldId id="424" r:id="rId86"/>
    <p:sldId id="425" r:id="rId87"/>
    <p:sldId id="426" r:id="rId88"/>
    <p:sldId id="427" r:id="rId89"/>
    <p:sldId id="428" r:id="rId90"/>
    <p:sldId id="429" r:id="rId91"/>
    <p:sldId id="439" r:id="rId92"/>
    <p:sldId id="449" r:id="rId93"/>
    <p:sldId id="452" r:id="rId94"/>
    <p:sldId id="451" r:id="rId95"/>
    <p:sldId id="453" r:id="rId96"/>
    <p:sldId id="455" r:id="rId97"/>
    <p:sldId id="457" r:id="rId98"/>
    <p:sldId id="460" r:id="rId99"/>
    <p:sldId id="467" r:id="rId100"/>
    <p:sldId id="462" r:id="rId101"/>
    <p:sldId id="468" r:id="rId102"/>
    <p:sldId id="464" r:id="rId103"/>
    <p:sldId id="473" r:id="rId104"/>
    <p:sldId id="266" r:id="rId105"/>
    <p:sldId id="301" r:id="rId106"/>
    <p:sldId id="268" r:id="rId107"/>
    <p:sldId id="291" r:id="rId108"/>
    <p:sldId id="326" r:id="rId109"/>
    <p:sldId id="262" r:id="rId110"/>
    <p:sldId id="294" r:id="rId111"/>
    <p:sldId id="295" r:id="rId112"/>
    <p:sldId id="330" r:id="rId113"/>
    <p:sldId id="296" r:id="rId114"/>
    <p:sldId id="334" r:id="rId115"/>
    <p:sldId id="292" r:id="rId116"/>
    <p:sldId id="433" r:id="rId117"/>
    <p:sldId id="297" r:id="rId118"/>
    <p:sldId id="434" r:id="rId119"/>
    <p:sldId id="293" r:id="rId120"/>
    <p:sldId id="435" r:id="rId121"/>
    <p:sldId id="298" r:id="rId122"/>
    <p:sldId id="438" r:id="rId123"/>
    <p:sldId id="300" r:id="rId124"/>
    <p:sldId id="302" r:id="rId125"/>
    <p:sldId id="436" r:id="rId126"/>
    <p:sldId id="303" r:id="rId127"/>
    <p:sldId id="470" r:id="rId128"/>
    <p:sldId id="304" r:id="rId129"/>
    <p:sldId id="344" r:id="rId130"/>
    <p:sldId id="299" r:id="rId131"/>
    <p:sldId id="345" r:id="rId132"/>
    <p:sldId id="306" r:id="rId133"/>
    <p:sldId id="305" r:id="rId134"/>
    <p:sldId id="307" r:id="rId135"/>
    <p:sldId id="444" r:id="rId136"/>
    <p:sldId id="458" r:id="rId137"/>
    <p:sldId id="310" r:id="rId138"/>
    <p:sldId id="445" r:id="rId139"/>
    <p:sldId id="459" r:id="rId140"/>
    <p:sldId id="311" r:id="rId141"/>
    <p:sldId id="469" r:id="rId142"/>
    <p:sldId id="312" r:id="rId143"/>
    <p:sldId id="437" r:id="rId144"/>
    <p:sldId id="313" r:id="rId145"/>
    <p:sldId id="314" r:id="rId146"/>
    <p:sldId id="348" r:id="rId147"/>
    <p:sldId id="309" r:id="rId148"/>
    <p:sldId id="317" r:id="rId149"/>
    <p:sldId id="319" r:id="rId150"/>
    <p:sldId id="347" r:id="rId151"/>
    <p:sldId id="471" r:id="rId152"/>
    <p:sldId id="472" r:id="rId153"/>
    <p:sldId id="315" r:id="rId154"/>
    <p:sldId id="404" r:id="rId155"/>
    <p:sldId id="316" r:id="rId156"/>
    <p:sldId id="256" r:id="rId157"/>
    <p:sldId id="381" r:id="rId158"/>
    <p:sldId id="263" r:id="rId159"/>
    <p:sldId id="265" r:id="rId160"/>
    <p:sldId id="354" r:id="rId161"/>
    <p:sldId id="355" r:id="rId162"/>
    <p:sldId id="356" r:id="rId163"/>
    <p:sldId id="357" r:id="rId164"/>
    <p:sldId id="358" r:id="rId165"/>
    <p:sldId id="359" r:id="rId166"/>
    <p:sldId id="366" r:id="rId167"/>
    <p:sldId id="361" r:id="rId168"/>
    <p:sldId id="362" r:id="rId169"/>
    <p:sldId id="363" r:id="rId170"/>
    <p:sldId id="364" r:id="rId171"/>
    <p:sldId id="365" r:id="rId172"/>
    <p:sldId id="367" r:id="rId173"/>
    <p:sldId id="368" r:id="rId174"/>
    <p:sldId id="369" r:id="rId175"/>
    <p:sldId id="370" r:id="rId176"/>
    <p:sldId id="371" r:id="rId177"/>
    <p:sldId id="275" r:id="rId178"/>
    <p:sldId id="277" r:id="rId179"/>
    <p:sldId id="337" r:id="rId180"/>
    <p:sldId id="336" r:id="rId181"/>
    <p:sldId id="276" r:id="rId182"/>
    <p:sldId id="278" r:id="rId183"/>
    <p:sldId id="279" r:id="rId184"/>
    <p:sldId id="280" r:id="rId185"/>
    <p:sldId id="281" r:id="rId186"/>
    <p:sldId id="282" r:id="rId187"/>
    <p:sldId id="283" r:id="rId188"/>
    <p:sldId id="284" r:id="rId189"/>
    <p:sldId id="285" r:id="rId190"/>
    <p:sldId id="286" r:id="rId191"/>
    <p:sldId id="287" r:id="rId192"/>
    <p:sldId id="340" r:id="rId193"/>
    <p:sldId id="338" r:id="rId194"/>
    <p:sldId id="339" r:id="rId195"/>
    <p:sldId id="288" r:id="rId196"/>
  </p:sldIdLst>
  <p:sldSz cx="18288000" cy="10287000"/>
  <p:notesSz cx="6858000" cy="9144000"/>
  <p:embeddedFontLst>
    <p:embeddedFont>
      <p:font typeface="Aptos" panose="020B0004020202020204" pitchFamily="34" charset="0"/>
      <p:regular r:id="rId198"/>
      <p:bold r:id="rId199"/>
      <p:italic r:id="rId200"/>
      <p:boldItalic r:id="rId201"/>
    </p:embeddedFont>
    <p:embeddedFont>
      <p:font typeface="Calibri" panose="020F0502020204030204" pitchFamily="34" charset="0"/>
      <p:regular r:id="rId202"/>
      <p:bold r:id="rId203"/>
      <p:italic r:id="rId204"/>
      <p:boldItalic r:id="rId205"/>
    </p:embeddedFont>
    <p:embeddedFont>
      <p:font typeface="Cascadia Mono" panose="020B0609020000020004" pitchFamily="49" charset="0"/>
      <p:regular r:id="rId206"/>
      <p:bold r:id="rId207"/>
      <p:italic r:id="rId208"/>
      <p:boldItalic r:id="rId209"/>
    </p:embeddedFont>
    <p:embeddedFont>
      <p:font typeface="Consolas" panose="020B0609020204030204" pitchFamily="49" charset="0"/>
      <p:regular r:id="rId210"/>
      <p:bold r:id="rId211"/>
      <p:italic r:id="rId212"/>
      <p:boldItalic r:id="rId213"/>
    </p:embeddedFont>
    <p:embeddedFont>
      <p:font typeface="DVN - Titan One" panose="02000000000000000000" pitchFamily="2" charset="0"/>
      <p:regular r:id="rId214"/>
    </p:embeddedFont>
    <p:embeddedFont>
      <p:font typeface="Jumble" panose="02000503000000020004" pitchFamily="2" charset="0"/>
      <p:regular r:id="rId215"/>
    </p:embeddedFont>
    <p:embeddedFont>
      <p:font typeface="Quicksand Medium" panose="020B0604020202020204" charset="-93"/>
      <p:regular r:id="rId216"/>
    </p:embeddedFont>
    <p:embeddedFont>
      <p:font typeface="Source Sans Pro SemiBold" panose="020B0603030403020204" pitchFamily="34" charset="0"/>
      <p:bold r:id="rId217"/>
      <p:boldItalic r:id="rId2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7C1364-59A9-4410-B466-06B0748D8E37}">
          <p14:sldIdLst>
            <p14:sldId id="258"/>
            <p14:sldId id="259"/>
          </p14:sldIdLst>
        </p14:section>
        <p14:section name="TT&amp;DPT" id="{4DCD8D10-122A-4BCA-BE06-0C54B2B9A24F}">
          <p14:sldIdLst>
            <p14:sldId id="260"/>
            <p14:sldId id="321"/>
            <p14:sldId id="474"/>
            <p14:sldId id="475"/>
            <p14:sldId id="476"/>
            <p14:sldId id="477"/>
            <p14:sldId id="478"/>
            <p14:sldId id="479"/>
            <p14:sldId id="480"/>
            <p14:sldId id="482"/>
            <p14:sldId id="483"/>
            <p14:sldId id="485"/>
          </p14:sldIdLst>
        </p14:section>
        <p14:section name="Search and sort" id="{6C7FCB1C-F5C2-4022-9316-72097CAD5E39}">
          <p14:sldIdLst>
            <p14:sldId id="267"/>
            <p14:sldId id="269"/>
          </p14:sldIdLst>
        </p14:section>
        <p14:section name="Search" id="{EE6A8DBF-E097-4357-AF1F-8ADF386A2C1F}">
          <p14:sldIdLst>
            <p14:sldId id="270"/>
            <p14:sldId id="271"/>
            <p14:sldId id="272"/>
            <p14:sldId id="273"/>
            <p14:sldId id="274"/>
            <p14:sldId id="289"/>
            <p14:sldId id="290"/>
            <p14:sldId id="325"/>
            <p14:sldId id="327"/>
            <p14:sldId id="328"/>
            <p14:sldId id="329"/>
            <p14:sldId id="331"/>
            <p14:sldId id="333"/>
            <p14:sldId id="341"/>
            <p14:sldId id="342"/>
            <p14:sldId id="349"/>
            <p14:sldId id="350"/>
            <p14:sldId id="351"/>
            <p14:sldId id="352"/>
            <p14:sldId id="353"/>
            <p14:sldId id="372"/>
            <p14:sldId id="373"/>
            <p14:sldId id="374"/>
          </p14:sldIdLst>
        </p14:section>
        <p14:section name="Sort" id="{216E8CCC-2C49-452C-995D-ED6DFCD54A6B}">
          <p14:sldIdLst>
            <p14:sldId id="375"/>
            <p14:sldId id="376"/>
            <p14:sldId id="377"/>
          </p14:sldIdLst>
        </p14:section>
        <p14:section name="Selection Sort" id="{94FE2F4D-F907-4236-86B4-EF6104ED3E22}">
          <p14:sldIdLst>
            <p14:sldId id="378"/>
            <p14:sldId id="379"/>
            <p14:sldId id="380"/>
            <p14:sldId id="382"/>
            <p14:sldId id="384"/>
            <p14:sldId id="385"/>
          </p14:sldIdLst>
        </p14:section>
        <p14:section name="Insertion Sort" id="{36141E04-D6B3-418A-A46A-4DFD586518E0}">
          <p14:sldIdLst>
            <p14:sldId id="386"/>
            <p14:sldId id="387"/>
            <p14:sldId id="388"/>
            <p14:sldId id="389"/>
            <p14:sldId id="390"/>
            <p14:sldId id="391"/>
          </p14:sldIdLst>
        </p14:section>
        <p14:section name="InterchangeSort" id="{FB2D6D21-7AAE-49B0-AFC0-D1144469123F}">
          <p14:sldIdLst>
            <p14:sldId id="398"/>
            <p14:sldId id="399"/>
            <p14:sldId id="394"/>
            <p14:sldId id="395"/>
            <p14:sldId id="396"/>
            <p14:sldId id="397"/>
          </p14:sldIdLst>
        </p14:section>
        <p14:section name="BubbleSort" id="{442EA6FB-9228-47E4-A3D2-1FEB18535E4F}">
          <p14:sldIdLst>
            <p14:sldId id="392"/>
            <p14:sldId id="393"/>
            <p14:sldId id="400"/>
            <p14:sldId id="401"/>
            <p14:sldId id="402"/>
            <p14:sldId id="403"/>
          </p14:sldIdLst>
        </p14:section>
        <p14:section name="HeapSort" id="{51EB608F-A823-4132-83EB-CFADF2E1D678}">
          <p14:sldIdLst>
            <p14:sldId id="406"/>
            <p14:sldId id="408"/>
            <p14:sldId id="409"/>
            <p14:sldId id="410"/>
            <p14:sldId id="413"/>
            <p14:sldId id="414"/>
            <p14:sldId id="415"/>
            <p14:sldId id="417"/>
            <p14:sldId id="418"/>
            <p14:sldId id="416"/>
            <p14:sldId id="420"/>
            <p14:sldId id="421"/>
            <p14:sldId id="422"/>
            <p14:sldId id="423"/>
            <p14:sldId id="430"/>
            <p14:sldId id="424"/>
            <p14:sldId id="425"/>
            <p14:sldId id="426"/>
            <p14:sldId id="427"/>
            <p14:sldId id="428"/>
            <p14:sldId id="429"/>
          </p14:sldIdLst>
        </p14:section>
        <p14:section name="mergeSort" id="{1BD9D8B7-3902-4C03-A82F-59DACF6D079B}">
          <p14:sldIdLst>
            <p14:sldId id="439"/>
            <p14:sldId id="449"/>
            <p14:sldId id="452"/>
            <p14:sldId id="451"/>
            <p14:sldId id="453"/>
            <p14:sldId id="455"/>
            <p14:sldId id="457"/>
          </p14:sldIdLst>
        </p14:section>
        <p14:section name="quickSort" id="{15FA06E2-BDA0-4920-94BB-81810D3D548A}">
          <p14:sldIdLst>
            <p14:sldId id="460"/>
            <p14:sldId id="467"/>
            <p14:sldId id="462"/>
            <p14:sldId id="468"/>
            <p14:sldId id="464"/>
            <p14:sldId id="473"/>
          </p14:sldIdLst>
        </p14:section>
        <p14:section name="Linked-list" id="{42DB3BB4-5A37-421B-8F49-08C78FE8368F}">
          <p14:sldIdLst>
            <p14:sldId id="266"/>
            <p14:sldId id="301"/>
            <p14:sldId id="268"/>
            <p14:sldId id="291"/>
            <p14:sldId id="326"/>
            <p14:sldId id="262"/>
            <p14:sldId id="294"/>
            <p14:sldId id="295"/>
            <p14:sldId id="330"/>
            <p14:sldId id="296"/>
            <p14:sldId id="334"/>
            <p14:sldId id="292"/>
            <p14:sldId id="433"/>
            <p14:sldId id="297"/>
            <p14:sldId id="434"/>
            <p14:sldId id="293"/>
            <p14:sldId id="435"/>
            <p14:sldId id="298"/>
            <p14:sldId id="438"/>
          </p14:sldIdLst>
        </p14:section>
        <p14:section name="Stack" id="{186A34C3-DAC6-43E1-9A4E-56D0D714D13F}">
          <p14:sldIdLst>
            <p14:sldId id="300"/>
            <p14:sldId id="302"/>
            <p14:sldId id="436"/>
            <p14:sldId id="303"/>
            <p14:sldId id="470"/>
            <p14:sldId id="304"/>
            <p14:sldId id="344"/>
            <p14:sldId id="299"/>
            <p14:sldId id="345"/>
            <p14:sldId id="306"/>
            <p14:sldId id="305"/>
            <p14:sldId id="307"/>
            <p14:sldId id="444"/>
            <p14:sldId id="458"/>
            <p14:sldId id="310"/>
            <p14:sldId id="445"/>
            <p14:sldId id="459"/>
            <p14:sldId id="311"/>
          </p14:sldIdLst>
        </p14:section>
        <p14:section name="Queue" id="{589D7EDE-B588-4049-9A5B-8448F9C28CF8}">
          <p14:sldIdLst>
            <p14:sldId id="469"/>
            <p14:sldId id="312"/>
            <p14:sldId id="437"/>
            <p14:sldId id="313"/>
            <p14:sldId id="314"/>
            <p14:sldId id="348"/>
            <p14:sldId id="309"/>
            <p14:sldId id="317"/>
            <p14:sldId id="319"/>
            <p14:sldId id="347"/>
            <p14:sldId id="471"/>
            <p14:sldId id="472"/>
            <p14:sldId id="315"/>
          </p14:sldIdLst>
        </p14:section>
        <p14:section name="other" id="{B21732CE-B02F-4BF6-822E-4EB9C2104F19}">
          <p14:sldIdLst>
            <p14:sldId id="404"/>
            <p14:sldId id="316"/>
            <p14:sldId id="256"/>
            <p14:sldId id="381"/>
            <p14:sldId id="263"/>
          </p14:sldIdLst>
        </p14:section>
        <p14:section name="BinarySearch" id="{E2A03D56-8C81-4A57-A104-D03BCDE796D5}">
          <p14:sldIdLst>
            <p14:sldId id="265"/>
            <p14:sldId id="354"/>
            <p14:sldId id="355"/>
            <p14:sldId id="356"/>
            <p14:sldId id="357"/>
            <p14:sldId id="358"/>
            <p14:sldId id="359"/>
            <p14:sldId id="366"/>
            <p14:sldId id="361"/>
            <p14:sldId id="362"/>
            <p14:sldId id="363"/>
            <p14:sldId id="364"/>
            <p14:sldId id="365"/>
            <p14:sldId id="367"/>
            <p14:sldId id="368"/>
            <p14:sldId id="369"/>
            <p14:sldId id="370"/>
            <p14:sldId id="371"/>
          </p14:sldIdLst>
        </p14:section>
        <p14:section name="LinearSearch" id="{CCAD45AF-6685-4CAC-9CBC-DAE688A602AD}">
          <p14:sldIdLst>
            <p14:sldId id="275"/>
            <p14:sldId id="277"/>
            <p14:sldId id="337"/>
            <p14:sldId id="336"/>
            <p14:sldId id="276"/>
            <p14:sldId id="278"/>
            <p14:sldId id="279"/>
            <p14:sldId id="280"/>
            <p14:sldId id="281"/>
            <p14:sldId id="282"/>
            <p14:sldId id="283"/>
            <p14:sldId id="284"/>
            <p14:sldId id="285"/>
            <p14:sldId id="286"/>
            <p14:sldId id="287"/>
            <p14:sldId id="340"/>
            <p14:sldId id="338"/>
            <p14:sldId id="339"/>
            <p14:sldId id="288"/>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37E46B-C892-82FB-2C29-C6683B4E0267}" name="Lê Phi Long" initials="LL" userId="S::20520621@ms.uit.edu.vn::a43ae79d-9b5d-41c4-9280-a4f75e54a695" providerId="AD"/>
  <p188:author id="{B73C3790-5134-E5E8-8D35-286E6AE18430}" name="Trần Lê Duy Tân" initials="TT" userId="S::23521406@ms.uit.edu.vn::9f841e60-2370-4c88-9ed5-648f21c038d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7CE1C-39E8-2376-1048-DE5650DDB19E}" v="2" dt="2024-05-09T01:48:37.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1" autoAdjust="0"/>
    <p:restoredTop sz="94660"/>
  </p:normalViewPr>
  <p:slideViewPr>
    <p:cSldViewPr snapToGrid="0">
      <p:cViewPr varScale="1">
        <p:scale>
          <a:sx n="33" d="100"/>
          <a:sy n="33" d="100"/>
        </p:scale>
        <p:origin x="19" y="73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font" Target="fonts/font8.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font" Target="fonts/font19.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font" Target="fonts/font9.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font" Target="fonts/font20.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font" Target="fonts/font10.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font" Target="fonts/font21.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font" Target="fonts/font11.fntdata"/><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presProps" Target="presProps.xml"/><Relationship Id="rId3" Type="http://schemas.openxmlformats.org/officeDocument/2006/relationships/customXml" Target="../customXml/item3.xml"/><Relationship Id="rId214" Type="http://schemas.openxmlformats.org/officeDocument/2006/relationships/font" Target="fonts/font17.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font" Target="fonts/font12.fntdata"/><Relationship Id="rId190" Type="http://schemas.openxmlformats.org/officeDocument/2006/relationships/slide" Target="slides/slide186.xml"/><Relationship Id="rId204" Type="http://schemas.openxmlformats.org/officeDocument/2006/relationships/font" Target="fonts/font7.fntdata"/><Relationship Id="rId220"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font" Target="fonts/font13.fntdata"/><Relationship Id="rId215" Type="http://schemas.openxmlformats.org/officeDocument/2006/relationships/font" Target="fonts/font18.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font" Target="fonts/font3.fntdata"/><Relationship Id="rId16" Type="http://schemas.openxmlformats.org/officeDocument/2006/relationships/slide" Target="slides/slide12.xml"/><Relationship Id="rId221" Type="http://schemas.openxmlformats.org/officeDocument/2006/relationships/theme" Target="theme/theme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font" Target="fonts/font14.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notesMaster" Target="notesMasters/notesMaster1.xml"/><Relationship Id="rId201" Type="http://schemas.openxmlformats.org/officeDocument/2006/relationships/font" Target="fonts/font4.fntdata"/><Relationship Id="rId222"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font" Target="fonts/font15.fntdata"/><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font" Target="fonts/font1.fntdata"/><Relationship Id="rId202" Type="http://schemas.openxmlformats.org/officeDocument/2006/relationships/font" Target="fonts/font5.fntdata"/><Relationship Id="rId223" Type="http://schemas.microsoft.com/office/2015/10/relationships/revisionInfo" Target="revisionInfo.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font" Target="fonts/font2.fntdata"/><Relationship Id="rId203" Type="http://schemas.openxmlformats.org/officeDocument/2006/relationships/font" Target="fonts/font6.fntdata"/><Relationship Id="rId19" Type="http://schemas.openxmlformats.org/officeDocument/2006/relationships/slide" Target="slides/slide15.xml"/><Relationship Id="rId224" Type="http://schemas.microsoft.com/office/2018/10/relationships/authors" Target="author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D9C1E-3210-4B63-8C86-438A457B3F92}"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E7525-6156-40E2-B8CA-D00125455E86}" type="slidenum">
              <a:rPr lang="en-US" smtClean="0"/>
              <a:t>‹#›</a:t>
            </a:fld>
            <a:endParaRPr lang="en-US"/>
          </a:p>
        </p:txBody>
      </p:sp>
    </p:spTree>
    <p:extLst>
      <p:ext uri="{BB962C8B-B14F-4D97-AF65-F5344CB8AC3E}">
        <p14:creationId xmlns:p14="http://schemas.microsoft.com/office/powerpoint/2010/main" val="2682799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ACE7525-6156-40E2-B8CA-D00125455E86}" type="slidenum">
              <a:rPr lang="en-US" smtClean="0"/>
              <a:t>2</a:t>
            </a:fld>
            <a:endParaRPr lang="en-US"/>
          </a:p>
        </p:txBody>
      </p:sp>
    </p:spTree>
    <p:extLst>
      <p:ext uri="{BB962C8B-B14F-4D97-AF65-F5344CB8AC3E}">
        <p14:creationId xmlns:p14="http://schemas.microsoft.com/office/powerpoint/2010/main" val="188575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ACE7525-6156-40E2-B8CA-D00125455E86}" type="slidenum">
              <a:rPr lang="en-US" smtClean="0"/>
              <a:t>72</a:t>
            </a:fld>
            <a:endParaRPr lang="en-US"/>
          </a:p>
        </p:txBody>
      </p:sp>
    </p:spTree>
    <p:extLst>
      <p:ext uri="{BB962C8B-B14F-4D97-AF65-F5344CB8AC3E}">
        <p14:creationId xmlns:p14="http://schemas.microsoft.com/office/powerpoint/2010/main" val="3589442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CE7525-6156-40E2-B8CA-D00125455E86}" type="slidenum">
              <a:rPr lang="en-US" smtClean="0"/>
              <a:t>105</a:t>
            </a:fld>
            <a:endParaRPr lang="en-US"/>
          </a:p>
        </p:txBody>
      </p:sp>
    </p:spTree>
    <p:extLst>
      <p:ext uri="{BB962C8B-B14F-4D97-AF65-F5344CB8AC3E}">
        <p14:creationId xmlns:p14="http://schemas.microsoft.com/office/powerpoint/2010/main" val="4201810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18.svg"/><Relationship Id="rId1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svg"/><Relationship Id="rId14" Type="http://schemas.openxmlformats.org/officeDocument/2006/relationships/image" Target="../media/image19.png"/></Relationships>
</file>

<file path=ppt/slides/_rels/slide10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0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0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92.png"/><Relationship Id="rId5" Type="http://schemas.openxmlformats.org/officeDocument/2006/relationships/image" Target="../media/image33.svg"/><Relationship Id="rId10" Type="http://schemas.openxmlformats.org/officeDocument/2006/relationships/image" Target="../media/image91.png"/><Relationship Id="rId4" Type="http://schemas.openxmlformats.org/officeDocument/2006/relationships/image" Target="../media/image17.png"/><Relationship Id="rId9" Type="http://schemas.openxmlformats.org/officeDocument/2006/relationships/image" Target="../media/image20.png"/></Relationships>
</file>

<file path=ppt/slides/_rels/slide10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32.svg"/><Relationship Id="rId9" Type="http://schemas.openxmlformats.org/officeDocument/2006/relationships/image" Target="../media/image19.png"/></Relationships>
</file>

<file path=ppt/slides/_rels/slide10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0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0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94.png"/><Relationship Id="rId5" Type="http://schemas.openxmlformats.org/officeDocument/2006/relationships/image" Target="../media/image18.svg"/><Relationship Id="rId10" Type="http://schemas.openxmlformats.org/officeDocument/2006/relationships/image" Target="../media/image93.png"/><Relationship Id="rId4" Type="http://schemas.openxmlformats.org/officeDocument/2006/relationships/image" Target="../media/image17.png"/><Relationship Id="rId9" Type="http://schemas.openxmlformats.org/officeDocument/2006/relationships/image" Target="../media/image20.png"/></Relationships>
</file>

<file path=ppt/slides/_rels/slide10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svg"/><Relationship Id="rId10"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20.png"/></Relationships>
</file>

<file path=ppt/slides/_rels/slide11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18.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96.png"/></Relationships>
</file>

<file path=ppt/slides/_rels/slide1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97.png"/><Relationship Id="rId4" Type="http://schemas.openxmlformats.org/officeDocument/2006/relationships/image" Target="../media/image17.png"/><Relationship Id="rId9" Type="http://schemas.openxmlformats.org/officeDocument/2006/relationships/image" Target="../media/image20.png"/></Relationships>
</file>

<file path=ppt/slides/_rels/slide1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98.png"/><Relationship Id="rId4" Type="http://schemas.openxmlformats.org/officeDocument/2006/relationships/image" Target="../media/image17.png"/><Relationship Id="rId9" Type="http://schemas.openxmlformats.org/officeDocument/2006/relationships/image" Target="../media/image20.png"/></Relationships>
</file>

<file path=ppt/slides/_rels/slide1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0.png"/><Relationship Id="rId5" Type="http://schemas.openxmlformats.org/officeDocument/2006/relationships/image" Target="../media/image18.svg"/><Relationship Id="rId10" Type="http://schemas.openxmlformats.org/officeDocument/2006/relationships/image" Target="../media/image99.png"/><Relationship Id="rId4" Type="http://schemas.openxmlformats.org/officeDocument/2006/relationships/image" Target="../media/image17.png"/><Relationship Id="rId9" Type="http://schemas.openxmlformats.org/officeDocument/2006/relationships/image" Target="../media/image20.png"/></Relationships>
</file>

<file path=ppt/slides/_rels/slide11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2.png"/><Relationship Id="rId5" Type="http://schemas.openxmlformats.org/officeDocument/2006/relationships/image" Target="../media/image18.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1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104.png"/><Relationship Id="rId4" Type="http://schemas.openxmlformats.org/officeDocument/2006/relationships/image" Target="../media/image17.png"/><Relationship Id="rId9" Type="http://schemas.openxmlformats.org/officeDocument/2006/relationships/image" Target="../media/image20.png"/></Relationships>
</file>

<file path=ppt/slides/_rels/slide1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6.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2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8.png"/><Relationship Id="rId5" Type="http://schemas.openxmlformats.org/officeDocument/2006/relationships/image" Target="../media/image18.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2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33.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10.png"/></Relationships>
</file>

<file path=ppt/slides/_rels/slide1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2.png"/><Relationship Id="rId5" Type="http://schemas.openxmlformats.org/officeDocument/2006/relationships/image" Target="../media/image33.svg"/><Relationship Id="rId10" Type="http://schemas.openxmlformats.org/officeDocument/2006/relationships/image" Target="../media/image111.png"/><Relationship Id="rId4" Type="http://schemas.openxmlformats.org/officeDocument/2006/relationships/image" Target="../media/image17.png"/><Relationship Id="rId9" Type="http://schemas.openxmlformats.org/officeDocument/2006/relationships/image" Target="../media/image20.png"/></Relationships>
</file>

<file path=ppt/slides/_rels/slide13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4.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6.png"/><Relationship Id="rId5" Type="http://schemas.openxmlformats.org/officeDocument/2006/relationships/image" Target="../media/image33.svg"/><Relationship Id="rId10" Type="http://schemas.openxmlformats.org/officeDocument/2006/relationships/image" Target="../media/image115.png"/><Relationship Id="rId4" Type="http://schemas.openxmlformats.org/officeDocument/2006/relationships/image" Target="../media/image17.png"/><Relationship Id="rId9" Type="http://schemas.openxmlformats.org/officeDocument/2006/relationships/image" Target="../media/image20.png"/></Relationships>
</file>

<file path=ppt/slides/_rels/slide1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8.png"/><Relationship Id="rId5" Type="http://schemas.openxmlformats.org/officeDocument/2006/relationships/image" Target="../media/image33.svg"/><Relationship Id="rId10" Type="http://schemas.openxmlformats.org/officeDocument/2006/relationships/image" Target="../media/image117.png"/><Relationship Id="rId4" Type="http://schemas.openxmlformats.org/officeDocument/2006/relationships/image" Target="../media/image17.png"/><Relationship Id="rId9" Type="http://schemas.openxmlformats.org/officeDocument/2006/relationships/image" Target="../media/image20.png"/></Relationships>
</file>

<file path=ppt/slides/_rels/slide1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119.png"/><Relationship Id="rId4" Type="http://schemas.openxmlformats.org/officeDocument/2006/relationships/image" Target="../media/image17.png"/><Relationship Id="rId9" Type="http://schemas.openxmlformats.org/officeDocument/2006/relationships/image" Target="../media/image20.png"/></Relationships>
</file>

<file path=ppt/slides/_rels/slide1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1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1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120.png"/><Relationship Id="rId4" Type="http://schemas.openxmlformats.org/officeDocument/2006/relationships/image" Target="../media/image17.png"/><Relationship Id="rId9" Type="http://schemas.openxmlformats.org/officeDocument/2006/relationships/image" Target="../media/image20.png"/></Relationships>
</file>

<file path=ppt/slides/_rels/slide1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33.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22.png"/></Relationships>
</file>

<file path=ppt/slides/_rels/slide1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24.png"/><Relationship Id="rId5" Type="http://schemas.openxmlformats.org/officeDocument/2006/relationships/image" Target="../media/image33.svg"/><Relationship Id="rId10" Type="http://schemas.openxmlformats.org/officeDocument/2006/relationships/image" Target="../media/image123.png"/><Relationship Id="rId4" Type="http://schemas.openxmlformats.org/officeDocument/2006/relationships/image" Target="../media/image17.png"/><Relationship Id="rId9" Type="http://schemas.openxmlformats.org/officeDocument/2006/relationships/image" Target="../media/image20.png"/></Relationships>
</file>

<file path=ppt/slides/_rels/slide14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26.png"/><Relationship Id="rId5" Type="http://schemas.openxmlformats.org/officeDocument/2006/relationships/image" Target="../media/image33.svg"/><Relationship Id="rId10" Type="http://schemas.openxmlformats.org/officeDocument/2006/relationships/image" Target="../media/image125.png"/><Relationship Id="rId4" Type="http://schemas.openxmlformats.org/officeDocument/2006/relationships/image" Target="../media/image17.png"/><Relationship Id="rId9" Type="http://schemas.openxmlformats.org/officeDocument/2006/relationships/image" Target="../media/image20.png"/></Relationships>
</file>

<file path=ppt/slides/_rels/slide14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33.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28.png"/></Relationships>
</file>

<file path=ppt/slides/_rels/slide1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24.png"/><Relationship Id="rId5" Type="http://schemas.openxmlformats.org/officeDocument/2006/relationships/image" Target="../media/image33.svg"/><Relationship Id="rId10" Type="http://schemas.openxmlformats.org/officeDocument/2006/relationships/image" Target="../media/image123.png"/><Relationship Id="rId4" Type="http://schemas.openxmlformats.org/officeDocument/2006/relationships/image" Target="../media/image17.png"/><Relationship Id="rId9" Type="http://schemas.openxmlformats.org/officeDocument/2006/relationships/image" Target="../media/image20.png"/></Relationships>
</file>

<file path=ppt/slides/_rels/slide14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30.png"/><Relationship Id="rId5" Type="http://schemas.openxmlformats.org/officeDocument/2006/relationships/image" Target="../media/image33.svg"/><Relationship Id="rId10" Type="http://schemas.openxmlformats.org/officeDocument/2006/relationships/image" Target="../media/image129.png"/><Relationship Id="rId4" Type="http://schemas.openxmlformats.org/officeDocument/2006/relationships/image" Target="../media/image17.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18.svg"/><Relationship Id="rId1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svg"/><Relationship Id="rId14" Type="http://schemas.openxmlformats.org/officeDocument/2006/relationships/image" Target="../media/image19.png"/></Relationships>
</file>

<file path=ppt/slides/_rels/slide15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5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5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33.svg"/><Relationship Id="rId3" Type="http://schemas.openxmlformats.org/officeDocument/2006/relationships/image" Target="../media/image2.svg"/><Relationship Id="rId7" Type="http://schemas.openxmlformats.org/officeDocument/2006/relationships/image" Target="../media/image33.svg"/><Relationship Id="rId12"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25.svg"/><Relationship Id="rId14" Type="http://schemas.openxmlformats.org/officeDocument/2006/relationships/image" Target="../media/image19.png"/></Relationships>
</file>

<file path=ppt/slides/_rels/slide15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0.svg"/><Relationship Id="rId3" Type="http://schemas.openxmlformats.org/officeDocument/2006/relationships/image" Target="../media/image2.svg"/><Relationship Id="rId7" Type="http://schemas.openxmlformats.org/officeDocument/2006/relationships/image" Target="../media/image135.svg"/><Relationship Id="rId12" Type="http://schemas.openxmlformats.org/officeDocument/2006/relationships/image" Target="../media/image1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4.svg"/><Relationship Id="rId5" Type="http://schemas.openxmlformats.org/officeDocument/2006/relationships/image" Target="../media/image20.png"/><Relationship Id="rId10" Type="http://schemas.openxmlformats.org/officeDocument/2006/relationships/image" Target="../media/image138.png"/><Relationship Id="rId4" Type="http://schemas.openxmlformats.org/officeDocument/2006/relationships/image" Target="../media/image19.png"/><Relationship Id="rId9" Type="http://schemas.openxmlformats.org/officeDocument/2006/relationships/image" Target="../media/image137.svg"/></Relationships>
</file>

<file path=ppt/slides/_rels/slide15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6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7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8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9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9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9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2.sv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18.svg"/><Relationship Id="rId1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sv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3.svg"/><Relationship Id="rId3" Type="http://schemas.openxmlformats.org/officeDocument/2006/relationships/slideLayout" Target="../slideLayouts/slideLayout7.xml"/><Relationship Id="rId7" Type="http://schemas.openxmlformats.org/officeDocument/2006/relationships/image" Target="../media/image41.svg"/><Relationship Id="rId12" Type="http://schemas.openxmlformats.org/officeDocument/2006/relationships/image" Target="../media/image42.png"/><Relationship Id="rId2" Type="http://schemas.openxmlformats.org/officeDocument/2006/relationships/video" Target="../media/media4.mp4"/><Relationship Id="rId16" Type="http://schemas.openxmlformats.org/officeDocument/2006/relationships/image" Target="../media/image44.png"/><Relationship Id="rId1" Type="http://schemas.microsoft.com/office/2007/relationships/media" Target="../media/media4.mp4"/><Relationship Id="rId6" Type="http://schemas.openxmlformats.org/officeDocument/2006/relationships/image" Target="../media/image1.png"/><Relationship Id="rId11" Type="http://schemas.openxmlformats.org/officeDocument/2006/relationships/image" Target="../media/image25.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20.png"/></Relationships>
</file>

<file path=ppt/slides/_rels/slide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3.svg"/><Relationship Id="rId3" Type="http://schemas.openxmlformats.org/officeDocument/2006/relationships/slideLayout" Target="../slideLayouts/slideLayout7.xml"/><Relationship Id="rId7" Type="http://schemas.openxmlformats.org/officeDocument/2006/relationships/image" Target="../media/image41.svg"/><Relationship Id="rId12" Type="http://schemas.openxmlformats.org/officeDocument/2006/relationships/image" Target="../media/image42.png"/><Relationship Id="rId2" Type="http://schemas.openxmlformats.org/officeDocument/2006/relationships/video" Target="../media/media5.mp4"/><Relationship Id="rId16" Type="http://schemas.openxmlformats.org/officeDocument/2006/relationships/image" Target="../media/image47.png"/><Relationship Id="rId1" Type="http://schemas.microsoft.com/office/2007/relationships/media" Target="../media/media5.mp4"/><Relationship Id="rId6" Type="http://schemas.openxmlformats.org/officeDocument/2006/relationships/image" Target="../media/image1.png"/><Relationship Id="rId11" Type="http://schemas.openxmlformats.org/officeDocument/2006/relationships/image" Target="../media/image25.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19.png"/></Relationships>
</file>

<file path=ppt/slides/_rels/slide5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48.png"/><Relationship Id="rId4" Type="http://schemas.openxmlformats.org/officeDocument/2006/relationships/image" Target="../media/image17.png"/><Relationship Id="rId9" Type="http://schemas.openxmlformats.org/officeDocument/2006/relationships/image" Target="../media/image20.png"/></Relationships>
</file>

<file path=ppt/slides/_rels/slide5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 Id="rId14" Type="http://schemas.openxmlformats.org/officeDocument/2006/relationships/image" Target="../media/image49.gif"/></Relationships>
</file>

<file path=ppt/slides/_rels/slide5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50.png"/><Relationship Id="rId4" Type="http://schemas.openxmlformats.org/officeDocument/2006/relationships/image" Target="../media/image17.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3.svg"/><Relationship Id="rId3" Type="http://schemas.openxmlformats.org/officeDocument/2006/relationships/slideLayout" Target="../slideLayouts/slideLayout7.xml"/><Relationship Id="rId7" Type="http://schemas.openxmlformats.org/officeDocument/2006/relationships/image" Target="../media/image41.svg"/><Relationship Id="rId12" Type="http://schemas.openxmlformats.org/officeDocument/2006/relationships/image" Target="../media/image42.png"/><Relationship Id="rId2" Type="http://schemas.openxmlformats.org/officeDocument/2006/relationships/video" Target="../media/media6.mp4"/><Relationship Id="rId16" Type="http://schemas.openxmlformats.org/officeDocument/2006/relationships/image" Target="../media/image51.png"/><Relationship Id="rId1" Type="http://schemas.microsoft.com/office/2007/relationships/media" Target="../media/media6.mp4"/><Relationship Id="rId6" Type="http://schemas.openxmlformats.org/officeDocument/2006/relationships/image" Target="../media/image1.png"/><Relationship Id="rId11" Type="http://schemas.openxmlformats.org/officeDocument/2006/relationships/image" Target="../media/image25.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19.png"/></Relationships>
</file>

<file path=ppt/slides/_rels/slide6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52.png"/><Relationship Id="rId4" Type="http://schemas.openxmlformats.org/officeDocument/2006/relationships/image" Target="../media/image17.png"/><Relationship Id="rId9" Type="http://schemas.openxmlformats.org/officeDocument/2006/relationships/image" Target="../media/image20.png"/></Relationships>
</file>

<file path=ppt/slides/_rels/slide6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3.png"/><Relationship Id="rId4" Type="http://schemas.openxmlformats.org/officeDocument/2006/relationships/image" Target="../media/image17.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3.png"/><Relationship Id="rId4" Type="http://schemas.openxmlformats.org/officeDocument/2006/relationships/image" Target="../media/image17.png"/><Relationship Id="rId9" Type="http://schemas.openxmlformats.org/officeDocument/2006/relationships/image" Target="../media/image20.png"/></Relationships>
</file>

<file path=ppt/slides/_rels/slide7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4.png"/><Relationship Id="rId4" Type="http://schemas.openxmlformats.org/officeDocument/2006/relationships/image" Target="../media/image17.png"/><Relationship Id="rId9" Type="http://schemas.openxmlformats.org/officeDocument/2006/relationships/image" Target="../media/image20.png"/></Relationships>
</file>

<file path=ppt/slides/_rels/slide7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3.svg"/><Relationship Id="rId11" Type="http://schemas.openxmlformats.org/officeDocument/2006/relationships/image" Target="../media/image55.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32.svg"/><Relationship Id="rId9" Type="http://schemas.openxmlformats.org/officeDocument/2006/relationships/image" Target="../media/image19.png"/></Relationships>
</file>

<file path=ppt/slides/_rels/slide7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7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6.png"/><Relationship Id="rId4" Type="http://schemas.openxmlformats.org/officeDocument/2006/relationships/image" Target="../media/image17.png"/><Relationship Id="rId9" Type="http://schemas.openxmlformats.org/officeDocument/2006/relationships/image" Target="../media/image20.png"/></Relationships>
</file>

<file path=ppt/slides/_rels/slide7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8.png"/><Relationship Id="rId5" Type="http://schemas.openxmlformats.org/officeDocument/2006/relationships/image" Target="../media/image33.svg"/><Relationship Id="rId10" Type="http://schemas.openxmlformats.org/officeDocument/2006/relationships/image" Target="../media/image57.png"/><Relationship Id="rId4" Type="http://schemas.openxmlformats.org/officeDocument/2006/relationships/image" Target="../media/image17.png"/><Relationship Id="rId9" Type="http://schemas.openxmlformats.org/officeDocument/2006/relationships/image" Target="../media/image20.png"/></Relationships>
</file>

<file path=ppt/slides/_rels/slide7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7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9.png"/><Relationship Id="rId4" Type="http://schemas.openxmlformats.org/officeDocument/2006/relationships/image" Target="../media/image17.png"/><Relationship Id="rId9" Type="http://schemas.openxmlformats.org/officeDocument/2006/relationships/image" Target="../media/image20.png"/></Relationships>
</file>

<file path=ppt/slides/_rels/slide7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60.png"/><Relationship Id="rId4" Type="http://schemas.openxmlformats.org/officeDocument/2006/relationships/image" Target="../media/image17.png"/><Relationship Id="rId9" Type="http://schemas.openxmlformats.org/officeDocument/2006/relationships/image" Target="../media/image20.png"/></Relationships>
</file>

<file path=ppt/slides/_rels/slide7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61.png"/><Relationship Id="rId4" Type="http://schemas.openxmlformats.org/officeDocument/2006/relationships/image" Target="../media/image17.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5.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63.png"/><Relationship Id="rId5" Type="http://schemas.openxmlformats.org/officeDocument/2006/relationships/image" Target="../media/image33.svg"/><Relationship Id="rId10" Type="http://schemas.openxmlformats.org/officeDocument/2006/relationships/image" Target="../media/image62.png"/><Relationship Id="rId4" Type="http://schemas.openxmlformats.org/officeDocument/2006/relationships/image" Target="../media/image17.png"/><Relationship Id="rId9" Type="http://schemas.openxmlformats.org/officeDocument/2006/relationships/image" Target="../media/image20.png"/></Relationships>
</file>

<file path=ppt/slides/_rels/slide8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8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8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9.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67.png"/><Relationship Id="rId5" Type="http://schemas.openxmlformats.org/officeDocument/2006/relationships/image" Target="../media/image33.sv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70.png"/></Relationships>
</file>

<file path=ppt/slides/_rels/slide8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0.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9.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68.png"/><Relationship Id="rId5" Type="http://schemas.openxmlformats.org/officeDocument/2006/relationships/image" Target="../media/image33.svg"/><Relationship Id="rId15" Type="http://schemas.openxmlformats.org/officeDocument/2006/relationships/image" Target="../media/image73.png"/><Relationship Id="rId10" Type="http://schemas.openxmlformats.org/officeDocument/2006/relationships/image" Target="../media/image72.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6.png"/></Relationships>
</file>

<file path=ppt/slides/_rels/slide8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6.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75.png"/><Relationship Id="rId5" Type="http://schemas.openxmlformats.org/officeDocument/2006/relationships/image" Target="../media/image33.svg"/><Relationship Id="rId1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9.png"/></Relationships>
</file>

<file path=ppt/slides/_rels/slide8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9.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78.png"/><Relationship Id="rId5" Type="http://schemas.openxmlformats.org/officeDocument/2006/relationships/image" Target="../media/image33.svg"/><Relationship Id="rId15" Type="http://schemas.openxmlformats.org/officeDocument/2006/relationships/image" Target="../media/image70.png"/><Relationship Id="rId10" Type="http://schemas.openxmlformats.org/officeDocument/2006/relationships/image" Target="../media/image77.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9.png"/></Relationships>
</file>

<file path=ppt/slides/_rels/slide8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82.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81.png"/><Relationship Id="rId5" Type="http://schemas.openxmlformats.org/officeDocument/2006/relationships/image" Target="../media/image33.svg"/><Relationship Id="rId15" Type="http://schemas.openxmlformats.org/officeDocument/2006/relationships/image" Target="../media/image70.png"/><Relationship Id="rId10" Type="http://schemas.openxmlformats.org/officeDocument/2006/relationships/image" Target="../media/image80.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9.png"/></Relationships>
</file>

<file path=ppt/slides/_rels/slide8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8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84.png"/><Relationship Id="rId4" Type="http://schemas.openxmlformats.org/officeDocument/2006/relationships/image" Target="../media/image17.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85.png"/><Relationship Id="rId4" Type="http://schemas.openxmlformats.org/officeDocument/2006/relationships/image" Target="../media/image17.png"/><Relationship Id="rId9" Type="http://schemas.openxmlformats.org/officeDocument/2006/relationships/image" Target="../media/image20.png"/></Relationships>
</file>

<file path=ppt/slides/_rels/slide9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svg"/><Relationship Id="rId12" Type="http://schemas.openxmlformats.org/officeDocument/2006/relationships/image" Target="../media/image8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3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35.svg"/></Relationships>
</file>

<file path=ppt/slides/_rels/slide9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9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9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svg"/><Relationship Id="rId12" Type="http://schemas.openxmlformats.org/officeDocument/2006/relationships/image" Target="../media/image89.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3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35.svg"/></Relationships>
</file>

<file path=ppt/slides/_rels/slide9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svg"/><Relationship Id="rId12" Type="http://schemas.openxmlformats.org/officeDocument/2006/relationships/image" Target="../media/image89.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3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35.svg"/></Relationships>
</file>

<file path=ppt/slides/_rels/slide9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3" name="Freeform 3"/>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24" name="Freeform 11">
            <a:extLst>
              <a:ext uri="{FF2B5EF4-FFF2-40B4-BE49-F238E27FC236}">
                <a16:creationId xmlns:a16="http://schemas.microsoft.com/office/drawing/2014/main" id="{0400F7E9-5B2B-9A1F-866E-D5B75252E0E3}"/>
              </a:ext>
            </a:extLst>
          </p:cNvPr>
          <p:cNvSpPr/>
          <p:nvPr/>
        </p:nvSpPr>
        <p:spPr>
          <a:xfrm>
            <a:off x="12137460" y="5205031"/>
            <a:ext cx="6236467" cy="5236033"/>
          </a:xfrm>
          <a:custGeom>
            <a:avLst/>
            <a:gdLst/>
            <a:ahLst/>
            <a:cxnLst/>
            <a:rect l="l" t="t" r="r" b="b"/>
            <a:pathLst>
              <a:path w="3923274" h="3293915">
                <a:moveTo>
                  <a:pt x="0" y="0"/>
                </a:moveTo>
                <a:lnTo>
                  <a:pt x="3923274" y="0"/>
                </a:lnTo>
                <a:lnTo>
                  <a:pt x="3923274" y="3293915"/>
                </a:lnTo>
                <a:lnTo>
                  <a:pt x="0" y="3293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Freeform 2"/>
          <p:cNvSpPr/>
          <p:nvPr/>
        </p:nvSpPr>
        <p:spPr>
          <a:xfrm rot="3617473">
            <a:off x="7410310" y="4655925"/>
            <a:ext cx="7282832" cy="4114800"/>
          </a:xfrm>
          <a:custGeom>
            <a:avLst/>
            <a:gdLst/>
            <a:ahLst/>
            <a:cxnLst/>
            <a:rect l="l" t="t" r="r" b="b"/>
            <a:pathLst>
              <a:path w="7282832" h="4114800">
                <a:moveTo>
                  <a:pt x="0" y="0"/>
                </a:moveTo>
                <a:lnTo>
                  <a:pt x="7282832" y="0"/>
                </a:lnTo>
                <a:lnTo>
                  <a:pt x="728283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4" name="Group 4"/>
          <p:cNvGrpSpPr/>
          <p:nvPr/>
        </p:nvGrpSpPr>
        <p:grpSpPr>
          <a:xfrm>
            <a:off x="16635618" y="3908685"/>
            <a:ext cx="498338" cy="49833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EBF5FF"/>
              </a:solidFill>
              <a:prstDash val="solid"/>
              <a:miter/>
            </a:ln>
          </p:spPr>
          <p:txBody>
            <a:bodyPr/>
            <a:lstStyle/>
            <a:p>
              <a:endParaRPr lang="en-US"/>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1946"/>
                </a:lnSpc>
              </a:pPr>
              <a:endParaRPr/>
            </a:p>
          </p:txBody>
        </p:sp>
      </p:grpSp>
      <p:grpSp>
        <p:nvGrpSpPr>
          <p:cNvPr id="7" name="Group 7"/>
          <p:cNvGrpSpPr/>
          <p:nvPr/>
        </p:nvGrpSpPr>
        <p:grpSpPr>
          <a:xfrm>
            <a:off x="16395936" y="4985347"/>
            <a:ext cx="239682" cy="23968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EBF5FF"/>
              </a:solidFill>
              <a:prstDash val="solid"/>
              <a:miter/>
            </a:ln>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1946"/>
                </a:lnSpc>
              </a:pPr>
              <a:endParaRPr/>
            </a:p>
          </p:txBody>
        </p:sp>
      </p:grpSp>
      <p:grpSp>
        <p:nvGrpSpPr>
          <p:cNvPr id="10" name="Group 10"/>
          <p:cNvGrpSpPr/>
          <p:nvPr/>
        </p:nvGrpSpPr>
        <p:grpSpPr>
          <a:xfrm>
            <a:off x="16635618" y="4543989"/>
            <a:ext cx="308008" cy="30800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EBF5FF"/>
              </a:solidFill>
              <a:prstDash val="solid"/>
              <a:miter/>
            </a:ln>
          </p:spPr>
          <p:txBody>
            <a:bodyPr/>
            <a:lstStyle/>
            <a:p>
              <a:endParaRPr lang="en-US"/>
            </a:p>
          </p:txBody>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1946"/>
                </a:lnSpc>
              </a:pPr>
              <a:endParaRPr/>
            </a:p>
          </p:txBody>
        </p:sp>
      </p:grpSp>
      <p:grpSp>
        <p:nvGrpSpPr>
          <p:cNvPr id="13" name="Group 13"/>
          <p:cNvGrpSpPr/>
          <p:nvPr/>
        </p:nvGrpSpPr>
        <p:grpSpPr>
          <a:xfrm>
            <a:off x="11018014" y="595985"/>
            <a:ext cx="5896952" cy="3869875"/>
            <a:chOff x="0" y="0"/>
            <a:chExt cx="812800" cy="533400"/>
          </a:xfrm>
        </p:grpSpPr>
        <p:sp>
          <p:nvSpPr>
            <p:cNvPr id="14" name="Freeform 14"/>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solidFill>
            <a:ln w="9525" cap="sq">
              <a:solidFill>
                <a:srgbClr val="FFFFFF"/>
              </a:solidFill>
              <a:prstDash val="solid"/>
              <a:miter/>
            </a:ln>
          </p:spPr>
          <p:txBody>
            <a:bodyPr/>
            <a:lstStyle/>
            <a:p>
              <a:endParaRPr lang="en-US"/>
            </a:p>
          </p:txBody>
        </p:sp>
        <p:sp>
          <p:nvSpPr>
            <p:cNvPr id="15" name="TextBox 15"/>
            <p:cNvSpPr txBox="1"/>
            <p:nvPr/>
          </p:nvSpPr>
          <p:spPr>
            <a:xfrm>
              <a:off x="38100" y="69850"/>
              <a:ext cx="736600" cy="387350"/>
            </a:xfrm>
            <a:prstGeom prst="rect">
              <a:avLst/>
            </a:prstGeom>
          </p:spPr>
          <p:txBody>
            <a:bodyPr lIns="50800" tIns="50800" rIns="50800" bIns="50800" rtlCol="0" anchor="ctr"/>
            <a:lstStyle/>
            <a:p>
              <a:pPr algn="ctr">
                <a:lnSpc>
                  <a:spcPts val="1946"/>
                </a:lnSpc>
              </a:pPr>
              <a:endParaRPr/>
            </a:p>
          </p:txBody>
        </p:sp>
      </p:grpSp>
      <p:sp>
        <p:nvSpPr>
          <p:cNvPr id="16" name="Freeform 16"/>
          <p:cNvSpPr/>
          <p:nvPr/>
        </p:nvSpPr>
        <p:spPr>
          <a:xfrm rot="5959836">
            <a:off x="-3007662" y="-4441683"/>
            <a:ext cx="6187321" cy="10690835"/>
          </a:xfrm>
          <a:custGeom>
            <a:avLst/>
            <a:gdLst/>
            <a:ahLst/>
            <a:cxnLst/>
            <a:rect l="l" t="t" r="r" b="b"/>
            <a:pathLst>
              <a:path w="6187321" h="10690835">
                <a:moveTo>
                  <a:pt x="0" y="0"/>
                </a:moveTo>
                <a:lnTo>
                  <a:pt x="6187321" y="0"/>
                </a:lnTo>
                <a:lnTo>
                  <a:pt x="6187321" y="10690835"/>
                </a:lnTo>
                <a:lnTo>
                  <a:pt x="0" y="106908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18"/>
          <p:cNvSpPr/>
          <p:nvPr/>
        </p:nvSpPr>
        <p:spPr>
          <a:xfrm>
            <a:off x="791096" y="5151656"/>
            <a:ext cx="8549138" cy="4692757"/>
          </a:xfrm>
          <a:custGeom>
            <a:avLst/>
            <a:gdLst/>
            <a:ahLst/>
            <a:cxnLst/>
            <a:rect l="l" t="t" r="r" b="b"/>
            <a:pathLst>
              <a:path w="7493424" h="4692757">
                <a:moveTo>
                  <a:pt x="0" y="0"/>
                </a:moveTo>
                <a:lnTo>
                  <a:pt x="7493424" y="0"/>
                </a:lnTo>
                <a:lnTo>
                  <a:pt x="7493424" y="4692757"/>
                </a:lnTo>
                <a:lnTo>
                  <a:pt x="0" y="4692757"/>
                </a:lnTo>
                <a:lnTo>
                  <a:pt x="0" y="0"/>
                </a:lnTo>
                <a:close/>
              </a:path>
            </a:pathLst>
          </a:custGeom>
          <a:blipFill>
            <a:blip r:embed="rId10"/>
            <a:stretch>
              <a:fillRect/>
            </a:stretch>
          </a:blipFill>
        </p:spPr>
        <p:txBody>
          <a:bodyPr/>
          <a:lstStyle/>
          <a:p>
            <a:endParaRPr lang="en-US"/>
          </a:p>
        </p:txBody>
      </p:sp>
      <p:sp>
        <p:nvSpPr>
          <p:cNvPr id="19" name="Freeform 19"/>
          <p:cNvSpPr/>
          <p:nvPr/>
        </p:nvSpPr>
        <p:spPr>
          <a:xfrm>
            <a:off x="13966490" y="1357195"/>
            <a:ext cx="2578408" cy="2108923"/>
          </a:xfrm>
          <a:custGeom>
            <a:avLst/>
            <a:gdLst/>
            <a:ahLst/>
            <a:cxnLst/>
            <a:rect l="l" t="t" r="r" b="b"/>
            <a:pathLst>
              <a:path w="2578408" h="2108923">
                <a:moveTo>
                  <a:pt x="0" y="0"/>
                </a:moveTo>
                <a:lnTo>
                  <a:pt x="2578408" y="0"/>
                </a:lnTo>
                <a:lnTo>
                  <a:pt x="2578408" y="2108923"/>
                </a:lnTo>
                <a:lnTo>
                  <a:pt x="0" y="2108923"/>
                </a:lnTo>
                <a:lnTo>
                  <a:pt x="0" y="0"/>
                </a:lnTo>
                <a:close/>
              </a:path>
            </a:pathLst>
          </a:custGeom>
          <a:blipFill>
            <a:blip r:embed="rId11"/>
            <a:stretch>
              <a:fillRect/>
            </a:stretch>
          </a:blipFill>
        </p:spPr>
        <p:txBody>
          <a:bodyPr/>
          <a:lstStyle/>
          <a:p>
            <a:endParaRPr lang="en-US"/>
          </a:p>
        </p:txBody>
      </p:sp>
      <p:sp>
        <p:nvSpPr>
          <p:cNvPr id="20" name="Freeform 20"/>
          <p:cNvSpPr/>
          <p:nvPr/>
        </p:nvSpPr>
        <p:spPr>
          <a:xfrm>
            <a:off x="12212951" y="1189648"/>
            <a:ext cx="1240617" cy="1222008"/>
          </a:xfrm>
          <a:custGeom>
            <a:avLst/>
            <a:gdLst/>
            <a:ahLst/>
            <a:cxnLst/>
            <a:rect l="l" t="t" r="r" b="b"/>
            <a:pathLst>
              <a:path w="1240617" h="1222008">
                <a:moveTo>
                  <a:pt x="0" y="0"/>
                </a:moveTo>
                <a:lnTo>
                  <a:pt x="1240618" y="0"/>
                </a:lnTo>
                <a:lnTo>
                  <a:pt x="1240618" y="1222009"/>
                </a:lnTo>
                <a:lnTo>
                  <a:pt x="0" y="12220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Freeform 21"/>
          <p:cNvSpPr/>
          <p:nvPr/>
        </p:nvSpPr>
        <p:spPr>
          <a:xfrm>
            <a:off x="12212951" y="2785426"/>
            <a:ext cx="1753539" cy="1361384"/>
          </a:xfrm>
          <a:custGeom>
            <a:avLst/>
            <a:gdLst/>
            <a:ahLst/>
            <a:cxnLst/>
            <a:rect l="l" t="t" r="r" b="b"/>
            <a:pathLst>
              <a:path w="1753539" h="1361384">
                <a:moveTo>
                  <a:pt x="0" y="0"/>
                </a:moveTo>
                <a:lnTo>
                  <a:pt x="1753539" y="0"/>
                </a:lnTo>
                <a:lnTo>
                  <a:pt x="1753539" y="1361384"/>
                </a:lnTo>
                <a:lnTo>
                  <a:pt x="0" y="13613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2" name="Freeform 22"/>
          <p:cNvSpPr/>
          <p:nvPr/>
        </p:nvSpPr>
        <p:spPr>
          <a:xfrm>
            <a:off x="11377296" y="2411657"/>
            <a:ext cx="643881" cy="643881"/>
          </a:xfrm>
          <a:custGeom>
            <a:avLst/>
            <a:gdLst/>
            <a:ahLst/>
            <a:cxnLst/>
            <a:rect l="l" t="t" r="r" b="b"/>
            <a:pathLst>
              <a:path w="643881" h="643881">
                <a:moveTo>
                  <a:pt x="0" y="0"/>
                </a:moveTo>
                <a:lnTo>
                  <a:pt x="643881" y="0"/>
                </a:lnTo>
                <a:lnTo>
                  <a:pt x="643881" y="643881"/>
                </a:lnTo>
                <a:lnTo>
                  <a:pt x="0" y="64388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8" name="Freeform 28"/>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0" name="TextBox 29">
            <a:extLst>
              <a:ext uri="{FF2B5EF4-FFF2-40B4-BE49-F238E27FC236}">
                <a16:creationId xmlns:a16="http://schemas.microsoft.com/office/drawing/2014/main" id="{2EE7CE91-9F85-0E5C-8768-87D653E4DCE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a:t>
            </a:fld>
            <a:endParaRPr lang="en-US" sz="5000">
              <a:solidFill>
                <a:schemeClr val="bg1"/>
              </a:solidFill>
              <a:latin typeface="Jumble" panose="02000503000000020004" pitchFamily="2" charset="0"/>
            </a:endParaRPr>
          </a:p>
        </p:txBody>
      </p:sp>
      <p:grpSp>
        <p:nvGrpSpPr>
          <p:cNvPr id="27" name="Group 20">
            <a:extLst>
              <a:ext uri="{FF2B5EF4-FFF2-40B4-BE49-F238E27FC236}">
                <a16:creationId xmlns:a16="http://schemas.microsoft.com/office/drawing/2014/main" id="{A982AA87-338B-5F23-8148-FC826D666DC6}"/>
              </a:ext>
            </a:extLst>
          </p:cNvPr>
          <p:cNvGrpSpPr/>
          <p:nvPr/>
        </p:nvGrpSpPr>
        <p:grpSpPr>
          <a:xfrm>
            <a:off x="5815529" y="343778"/>
            <a:ext cx="6238624" cy="1369845"/>
            <a:chOff x="0" y="0"/>
            <a:chExt cx="8318165" cy="1826460"/>
          </a:xfrm>
        </p:grpSpPr>
        <p:sp>
          <p:nvSpPr>
            <p:cNvPr id="31" name="Freeform 21">
              <a:extLst>
                <a:ext uri="{FF2B5EF4-FFF2-40B4-BE49-F238E27FC236}">
                  <a16:creationId xmlns:a16="http://schemas.microsoft.com/office/drawing/2014/main" id="{8C79D17A-5ECE-A2E2-6D4A-2631472EA956}"/>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20"/>
              <a:stretch>
                <a:fillRect/>
              </a:stretch>
            </a:blipFill>
          </p:spPr>
          <p:txBody>
            <a:bodyPr/>
            <a:lstStyle/>
            <a:p>
              <a:endParaRPr lang="en-US"/>
            </a:p>
          </p:txBody>
        </p:sp>
        <p:sp>
          <p:nvSpPr>
            <p:cNvPr id="32" name="Freeform 22">
              <a:extLst>
                <a:ext uri="{FF2B5EF4-FFF2-40B4-BE49-F238E27FC236}">
                  <a16:creationId xmlns:a16="http://schemas.microsoft.com/office/drawing/2014/main" id="{D55A5E40-0EEA-645D-2452-D652EB2F537C}"/>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21"/>
              <a:stretch>
                <a:fillRect/>
              </a:stretch>
            </a:blipFill>
          </p:spPr>
          <p:txBody>
            <a:bodyPr/>
            <a:lstStyle/>
            <a:p>
              <a:endParaRPr lang="en-US"/>
            </a:p>
          </p:txBody>
        </p:sp>
      </p:grpSp>
      <p:sp>
        <p:nvSpPr>
          <p:cNvPr id="23" name="TextBox 13">
            <a:extLst>
              <a:ext uri="{FF2B5EF4-FFF2-40B4-BE49-F238E27FC236}">
                <a16:creationId xmlns:a16="http://schemas.microsoft.com/office/drawing/2014/main" id="{2F8A7FC7-24E0-AAEC-13AB-1C57D90EA989}"/>
              </a:ext>
            </a:extLst>
          </p:cNvPr>
          <p:cNvSpPr txBox="1"/>
          <p:nvPr/>
        </p:nvSpPr>
        <p:spPr>
          <a:xfrm>
            <a:off x="526874" y="1892187"/>
            <a:ext cx="9102827" cy="2154436"/>
          </a:xfrm>
          <a:prstGeom prst="rect">
            <a:avLst/>
          </a:prstGeom>
        </p:spPr>
        <p:txBody>
          <a:bodyPr wrap="square" lIns="0" tIns="0" rIns="0" bIns="0" rtlCol="0" anchor="t">
            <a:spAutoFit/>
          </a:bodyPr>
          <a:lstStyle/>
          <a:p>
            <a:pPr algn="ctr">
              <a:defRPr/>
            </a:pPr>
            <a:r>
              <a:rPr lang="vi-VN" sz="7000" spc="484">
                <a:ln w="63500">
                  <a:noFill/>
                </a:ln>
                <a:solidFill>
                  <a:schemeClr val="bg1"/>
                </a:solidFill>
                <a:latin typeface="DVN - Titan One" panose="02000000000000000000" pitchFamily="2" charset="0"/>
              </a:rPr>
              <a:t>Cấu trúc dữ liệu và Giải thuật</a:t>
            </a:r>
            <a:endParaRPr lang="en-US" sz="7000" spc="484">
              <a:ln w="63500">
                <a:noFill/>
              </a:ln>
              <a:solidFill>
                <a:schemeClr val="bg1"/>
              </a:solidFill>
              <a:latin typeface="DVN - Titan One" panose="02000000000000000000" pitchFamily="2" charset="0"/>
            </a:endParaRPr>
          </a:p>
        </p:txBody>
      </p:sp>
      <p:sp>
        <p:nvSpPr>
          <p:cNvPr id="17" name="TextBox 16">
            <a:extLst>
              <a:ext uri="{FF2B5EF4-FFF2-40B4-BE49-F238E27FC236}">
                <a16:creationId xmlns:a16="http://schemas.microsoft.com/office/drawing/2014/main" id="{B573ABB9-4070-2474-60D9-E273C64ED4A6}"/>
              </a:ext>
            </a:extLst>
          </p:cNvPr>
          <p:cNvSpPr txBox="1"/>
          <p:nvPr/>
        </p:nvSpPr>
        <p:spPr>
          <a:xfrm>
            <a:off x="1256353" y="6519482"/>
            <a:ext cx="5149230" cy="892552"/>
          </a:xfrm>
          <a:prstGeom prst="rect">
            <a:avLst/>
          </a:prstGeom>
          <a:noFill/>
        </p:spPr>
        <p:txBody>
          <a:bodyPr wrap="none" rtlCol="0">
            <a:spAutoFit/>
          </a:bodyPr>
          <a:lstStyle/>
          <a:p>
            <a:r>
              <a:rPr lang="vi-VN" sz="5200">
                <a:solidFill>
                  <a:schemeClr val="bg1"/>
                </a:solidFill>
              </a:rPr>
              <a:t>Trần Lê Duy Tân</a:t>
            </a:r>
          </a:p>
        </p:txBody>
      </p:sp>
      <p:sp>
        <p:nvSpPr>
          <p:cNvPr id="25" name="TextBox 24">
            <a:extLst>
              <a:ext uri="{FF2B5EF4-FFF2-40B4-BE49-F238E27FC236}">
                <a16:creationId xmlns:a16="http://schemas.microsoft.com/office/drawing/2014/main" id="{C6BB8A72-6CD6-4BBE-81A3-BAD73DE594ED}"/>
              </a:ext>
            </a:extLst>
          </p:cNvPr>
          <p:cNvSpPr txBox="1"/>
          <p:nvPr/>
        </p:nvSpPr>
        <p:spPr>
          <a:xfrm>
            <a:off x="1256353" y="7811122"/>
            <a:ext cx="7618624" cy="892552"/>
          </a:xfrm>
          <a:prstGeom prst="rect">
            <a:avLst/>
          </a:prstGeom>
          <a:noFill/>
        </p:spPr>
        <p:txBody>
          <a:bodyPr wrap="none" rtlCol="0">
            <a:spAutoFit/>
          </a:bodyPr>
          <a:lstStyle/>
          <a:p>
            <a:r>
              <a:rPr lang="vi-VN" sz="5200">
                <a:solidFill>
                  <a:schemeClr val="bg1"/>
                </a:solidFill>
              </a:rPr>
              <a:t>Nguyễn Đoàn Thùy Trâm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r>
              <a:rPr lang="en-US" sz="3400">
                <a:solidFill>
                  <a:srgbClr val="1C98ED"/>
                </a:solidFill>
                <a:latin typeface="Source Sans Pro SemiBold" panose="020B0603030403020204" pitchFamily="34" charset="0"/>
                <a:ea typeface="Source Sans Pro SemiBold" panose="020B0603030403020204" pitchFamily="34" charset="0"/>
              </a:rPr>
              <a:t> </a:t>
            </a:r>
            <a:r>
              <a:rPr lang="en-US" sz="3400" b="1">
                <a:solidFill>
                  <a:srgbClr val="FF0000"/>
                </a:solidFill>
                <a:latin typeface="Source Sans Pro SemiBold" panose="020B0603030403020204" pitchFamily="34" charset="0"/>
                <a:ea typeface="Source Sans Pro SemiBold" panose="020B0603030403020204" pitchFamily="34" charset="0"/>
              </a:rPr>
              <a:t>Ký hiệu tiệm cận Big-O</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Cho một hàm T(n), T(n) được gọi là có độ phức tạp f(n) nếu tồn tại các hằng số C, n</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vi-VN" sz="3400">
                <a:solidFill>
                  <a:srgbClr val="1C98ED"/>
                </a:solidFill>
                <a:latin typeface="Source Sans Pro SemiBold" panose="020B0603030403020204" pitchFamily="34" charset="0"/>
                <a:ea typeface="Source Sans Pro SemiBold" panose="020B0603030403020204" pitchFamily="34" charset="0"/>
              </a:rPr>
              <a:t> sao cho: </a:t>
            </a:r>
          </a:p>
          <a:p>
            <a:pPr lvl="1" algn="ctr">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T(n) ≤ Cf(n) với </a:t>
            </a:r>
            <a:r>
              <a:rPr lang="vi-VN" sz="3400">
                <a:solidFill>
                  <a:srgbClr val="1C98ED"/>
                </a:solidFill>
                <a:latin typeface="Source Sans Pro SemiBold" panose="020B0603030403020204" pitchFamily="34" charset="0"/>
                <a:ea typeface="Source Sans Pro SemiBold" panose="020B0603030403020204" pitchFamily="34" charset="0"/>
                <a:sym typeface="Symbol"/>
              </a:rPr>
              <a:t></a:t>
            </a:r>
            <a:r>
              <a:rPr lang="vi-VN" sz="3400">
                <a:solidFill>
                  <a:srgbClr val="1C98ED"/>
                </a:solidFill>
                <a:latin typeface="Source Sans Pro SemiBold" panose="020B0603030403020204" pitchFamily="34" charset="0"/>
                <a:ea typeface="Source Sans Pro SemiBold" panose="020B0603030403020204" pitchFamily="34" charset="0"/>
              </a:rPr>
              <a:t> n </a:t>
            </a:r>
            <a:r>
              <a:rPr lang="vi-VN" sz="3400">
                <a:solidFill>
                  <a:srgbClr val="1C98ED"/>
                </a:solidFill>
                <a:latin typeface="Source Sans Pro SemiBold" panose="020B0603030403020204" pitchFamily="34" charset="0"/>
                <a:ea typeface="Source Sans Pro SemiBold" panose="020B0603030403020204" pitchFamily="34" charset="0"/>
                <a:sym typeface="Symbol"/>
              </a:rPr>
              <a:t></a:t>
            </a:r>
            <a:r>
              <a:rPr lang="vi-VN" sz="3400">
                <a:solidFill>
                  <a:srgbClr val="1C98ED"/>
                </a:solidFill>
                <a:latin typeface="Source Sans Pro SemiBold" panose="020B0603030403020204" pitchFamily="34" charset="0"/>
                <a:ea typeface="Source Sans Pro SemiBold" panose="020B0603030403020204" pitchFamily="34" charset="0"/>
              </a:rPr>
              <a:t>  n</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vi-VN" sz="3400">
                <a:solidFill>
                  <a:srgbClr val="1C98ED"/>
                </a:solidFill>
                <a:latin typeface="Source Sans Pro SemiBold" panose="020B0603030403020204" pitchFamily="34" charset="0"/>
                <a:ea typeface="Source Sans Pro SemiBold" panose="020B0603030403020204" pitchFamily="34" charset="0"/>
              </a:rPr>
              <a:t> </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Ký hiệu: T(n) = O(f(n)) ( Ý nghĩa: T(n) </a:t>
            </a:r>
            <a:r>
              <a:rPr lang="vi-VN" sz="3400">
                <a:solidFill>
                  <a:srgbClr val="1C98ED"/>
                </a:solidFill>
                <a:latin typeface="Source Sans Pro SemiBold" panose="020B0603030403020204" pitchFamily="34" charset="0"/>
                <a:ea typeface="Source Sans Pro SemiBold" panose="020B0603030403020204" pitchFamily="34" charset="0"/>
                <a:sym typeface="Symbol"/>
              </a:rPr>
              <a:t></a:t>
            </a:r>
            <a:r>
              <a:rPr lang="vi-VN" sz="3400">
                <a:solidFill>
                  <a:srgbClr val="1C98ED"/>
                </a:solidFill>
                <a:latin typeface="Source Sans Pro SemiBold" panose="020B0603030403020204" pitchFamily="34" charset="0"/>
                <a:ea typeface="Source Sans Pro SemiBold" panose="020B0603030403020204" pitchFamily="34" charset="0"/>
              </a:rPr>
              <a:t> O(f(n)) )</a:t>
            </a: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 (Hàm f(n) là chặn trên của hàm T(n))</a:t>
            </a:r>
          </a:p>
          <a:p>
            <a:pPr lvl="1" algn="just">
              <a:lnSpc>
                <a:spcPct val="130000"/>
              </a:lnSpc>
              <a:buNone/>
            </a:pPr>
            <a:r>
              <a:rPr lang="vi-VN" sz="3400">
                <a:solidFill>
                  <a:srgbClr val="1C98ED"/>
                </a:solidFill>
                <a:latin typeface="Source Sans Pro SemiBold" panose="020B0603030403020204" pitchFamily="34" charset="0"/>
                <a:ea typeface="Source Sans Pro SemiBold" panose="020B0603030403020204" pitchFamily="34" charset="0"/>
              </a:rPr>
              <a:t>		</a:t>
            </a: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9" name="Rectangle 8">
            <a:extLst>
              <a:ext uri="{FF2B5EF4-FFF2-40B4-BE49-F238E27FC236}">
                <a16:creationId xmlns:a16="http://schemas.microsoft.com/office/drawing/2014/main" id="{B4C6242D-BC19-6824-4C4B-3C26F2968712}"/>
              </a:ext>
            </a:extLst>
          </p:cNvPr>
          <p:cNvSpPr/>
          <p:nvPr/>
        </p:nvSpPr>
        <p:spPr>
          <a:xfrm>
            <a:off x="5211580" y="8019140"/>
            <a:ext cx="7245907" cy="15462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lnSpc>
                <a:spcPct val="130000"/>
              </a:lnSpc>
              <a:buNone/>
            </a:pPr>
            <a:endParaRPr lang="en-US" sz="3400">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buNone/>
            </a:pPr>
            <a:r>
              <a:rPr lang="vi-VN" sz="3400">
                <a:solidFill>
                  <a:srgbClr val="1C98ED"/>
                </a:solidFill>
                <a:latin typeface="Source Sans Pro SemiBold" panose="020B0603030403020204" pitchFamily="34" charset="0"/>
                <a:ea typeface="Source Sans Pro SemiBold" panose="020B0603030403020204" pitchFamily="34" charset="0"/>
              </a:rPr>
              <a:t>O(Cf(n)) = O(f(n)) với C là hắng số</a:t>
            </a:r>
          </a:p>
          <a:p>
            <a:pPr lvl="1" algn="just">
              <a:lnSpc>
                <a:spcPct val="130000"/>
              </a:lnSpc>
              <a:buNone/>
            </a:pPr>
            <a:r>
              <a:rPr lang="vi-VN" sz="3400">
                <a:solidFill>
                  <a:srgbClr val="1C98ED"/>
                </a:solidFill>
                <a:latin typeface="Source Sans Pro SemiBold" panose="020B0603030403020204" pitchFamily="34" charset="0"/>
                <a:ea typeface="Source Sans Pro SemiBold" panose="020B0603030403020204" pitchFamily="34" charset="0"/>
              </a:rPr>
              <a:t>O(C) = O(1)</a:t>
            </a:r>
          </a:p>
          <a:p>
            <a:pPr algn="ctr"/>
            <a:endParaRPr lang="en-US" sz="3400">
              <a:solidFill>
                <a:srgbClr val="1C98ED"/>
              </a:solidFill>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2935482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quickSort1">
            <a:hlinkClick r:id="" action="ppaction://media"/>
            <a:extLst>
              <a:ext uri="{FF2B5EF4-FFF2-40B4-BE49-F238E27FC236}">
                <a16:creationId xmlns:a16="http://schemas.microsoft.com/office/drawing/2014/main" id="{D49C9C09-DB3A-4732-A865-FF39047F4A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62007" y="23469"/>
            <a:ext cx="5763986" cy="10240063"/>
          </a:xfrm>
          <a:prstGeom prst="rect">
            <a:avLst/>
          </a:prstGeom>
        </p:spPr>
      </p:pic>
      <p:sp>
        <p:nvSpPr>
          <p:cNvPr id="5" name="TextBox 4">
            <a:extLst>
              <a:ext uri="{FF2B5EF4-FFF2-40B4-BE49-F238E27FC236}">
                <a16:creationId xmlns:a16="http://schemas.microsoft.com/office/drawing/2014/main" id="{6696831C-F2B0-BF2C-3553-F7896985B4C6}"/>
              </a:ext>
            </a:extLst>
          </p:cNvPr>
          <p:cNvSpPr txBox="1"/>
          <p:nvPr/>
        </p:nvSpPr>
        <p:spPr>
          <a:xfrm>
            <a:off x="265471" y="216917"/>
            <a:ext cx="4100052" cy="1077218"/>
          </a:xfrm>
          <a:prstGeom prst="rect">
            <a:avLst/>
          </a:prstGeom>
          <a:noFill/>
        </p:spPr>
        <p:txBody>
          <a:bodyPr wrap="square">
            <a:spAutoFit/>
          </a:bodyPr>
          <a:lstStyle/>
          <a:p>
            <a:r>
              <a:rPr lang="vi-VN" sz="3200">
                <a:solidFill>
                  <a:srgbClr val="1C98ED"/>
                </a:solidFill>
                <a:latin typeface="DVN - Titan One" panose="02000000000000000000" pitchFamily="2" charset="0"/>
              </a:rPr>
              <a:t>Quick Sort với Lomuto partition</a:t>
            </a:r>
            <a:endParaRPr lang="en-US" sz="3200">
              <a:solidFill>
                <a:srgbClr val="1C98ED"/>
              </a:solidFill>
              <a:latin typeface="DVN - Titan One" panose="02000000000000000000" pitchFamily="2" charset="0"/>
            </a:endParaRPr>
          </a:p>
        </p:txBody>
      </p:sp>
      <p:sp>
        <p:nvSpPr>
          <p:cNvPr id="6" name="Freeform 15">
            <a:extLst>
              <a:ext uri="{FF2B5EF4-FFF2-40B4-BE49-F238E27FC236}">
                <a16:creationId xmlns:a16="http://schemas.microsoft.com/office/drawing/2014/main" id="{10FBFB1D-46BE-5F87-D933-47F009584E04}"/>
              </a:ext>
            </a:extLst>
          </p:cNvPr>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sp>
        <p:nvSpPr>
          <p:cNvPr id="7" name="TextBox 6">
            <a:extLst>
              <a:ext uri="{FF2B5EF4-FFF2-40B4-BE49-F238E27FC236}">
                <a16:creationId xmlns:a16="http://schemas.microsoft.com/office/drawing/2014/main" id="{AD4EFF28-9FB6-6795-64B7-6465957148A0}"/>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100</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92118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637063" y="2254198"/>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8" name="Freeform 8"/>
          <p:cNvSpPr/>
          <p:nvPr/>
        </p:nvSpPr>
        <p:spPr>
          <a:xfrm>
            <a:off x="1143000" y="1987820"/>
            <a:ext cx="2964371" cy="4114800"/>
          </a:xfrm>
          <a:custGeom>
            <a:avLst/>
            <a:gdLst/>
            <a:ahLst/>
            <a:cxnLst/>
            <a:rect l="l" t="t" r="r" b="b"/>
            <a:pathLst>
              <a:path w="2964371" h="4114800">
                <a:moveTo>
                  <a:pt x="0" y="0"/>
                </a:moveTo>
                <a:lnTo>
                  <a:pt x="2964371" y="0"/>
                </a:lnTo>
                <a:lnTo>
                  <a:pt x="29643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4630400" y="9258300"/>
            <a:ext cx="3657600" cy="918972"/>
          </a:xfrm>
          <a:custGeom>
            <a:avLst/>
            <a:gdLst/>
            <a:ahLst/>
            <a:cxnLst/>
            <a:rect l="l" t="t" r="r" b="b"/>
            <a:pathLst>
              <a:path w="3657600" h="918972">
                <a:moveTo>
                  <a:pt x="0" y="0"/>
                </a:moveTo>
                <a:lnTo>
                  <a:pt x="3657600" y="0"/>
                </a:lnTo>
                <a:lnTo>
                  <a:pt x="3657600" y="918972"/>
                </a:lnTo>
                <a:lnTo>
                  <a:pt x="0" y="9189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itle 12">
            <a:extLst>
              <a:ext uri="{FF2B5EF4-FFF2-40B4-BE49-F238E27FC236}">
                <a16:creationId xmlns:a16="http://schemas.microsoft.com/office/drawing/2014/main" id="{623D5CFA-5A79-F7F2-0FB8-729C8F2390D2}"/>
              </a:ext>
            </a:extLst>
          </p:cNvPr>
          <p:cNvSpPr>
            <a:spLocks noGrp="1"/>
          </p:cNvSpPr>
          <p:nvPr>
            <p:ph type="title"/>
          </p:nvPr>
        </p:nvSpPr>
        <p:spPr>
          <a:xfrm>
            <a:off x="4431267" y="3281170"/>
            <a:ext cx="8983822" cy="5642899"/>
          </a:xfrm>
        </p:spPr>
        <p:txBody>
          <a:bodyPr>
            <a:noAutofit/>
          </a:bodyPr>
          <a:lstStyle/>
          <a:p>
            <a:r>
              <a:rPr lang="en-US" sz="8000" spc="484">
                <a:ln w="63500">
                  <a:noFill/>
                </a:ln>
                <a:solidFill>
                  <a:srgbClr val="1C98ED"/>
                </a:solidFill>
                <a:latin typeface="DVN - Titan One" panose="02000000000000000000" pitchFamily="2" charset="0"/>
              </a:rPr>
              <a:t>CHƯƠNG 3: LIST, STACK,QUEUE</a:t>
            </a:r>
            <a:br>
              <a:rPr lang="en-US" sz="8000" spc="484">
                <a:ln w="63500">
                  <a:noFill/>
                </a:ln>
                <a:solidFill>
                  <a:srgbClr val="1C98ED"/>
                </a:solidFill>
                <a:latin typeface="DVN - Titan One" panose="02000000000000000000" pitchFamily="2" charset="0"/>
              </a:rPr>
            </a:br>
            <a:endParaRPr lang="en-US" sz="7460">
              <a:ln w="63500">
                <a:noFill/>
              </a:ln>
              <a:solidFill>
                <a:srgbClr val="1C98ED"/>
              </a:solidFill>
              <a:latin typeface="DVN - Titan One" panose="02000000000000000000" pitchFamily="2" charset="0"/>
            </a:endParaRPr>
          </a:p>
        </p:txBody>
      </p:sp>
      <p:sp>
        <p:nvSpPr>
          <p:cNvPr id="17" name="TextBox 16">
            <a:extLst>
              <a:ext uri="{FF2B5EF4-FFF2-40B4-BE49-F238E27FC236}">
                <a16:creationId xmlns:a16="http://schemas.microsoft.com/office/drawing/2014/main" id="{28A38C97-A25E-C916-DCAE-C4B4A99FEEE3}"/>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101</a:t>
            </a:fld>
            <a:endParaRPr lang="en-US" sz="5000">
              <a:solidFill>
                <a:schemeClr val="bg1"/>
              </a:solidFill>
              <a:latin typeface="Jumble" panose="02000503000000020004" pitchFamily="2" charset="0"/>
            </a:endParaRPr>
          </a:p>
        </p:txBody>
      </p:sp>
      <p:grpSp>
        <p:nvGrpSpPr>
          <p:cNvPr id="14" name="Group 20">
            <a:extLst>
              <a:ext uri="{FF2B5EF4-FFF2-40B4-BE49-F238E27FC236}">
                <a16:creationId xmlns:a16="http://schemas.microsoft.com/office/drawing/2014/main" id="{7408A344-F870-08AD-E1C6-5B2DF8C92745}"/>
              </a:ext>
            </a:extLst>
          </p:cNvPr>
          <p:cNvGrpSpPr/>
          <p:nvPr/>
        </p:nvGrpSpPr>
        <p:grpSpPr>
          <a:xfrm>
            <a:off x="5815529" y="343778"/>
            <a:ext cx="6238624" cy="1369845"/>
            <a:chOff x="0" y="0"/>
            <a:chExt cx="8318165" cy="1826460"/>
          </a:xfrm>
        </p:grpSpPr>
        <p:sp>
          <p:nvSpPr>
            <p:cNvPr id="15" name="Freeform 21">
              <a:extLst>
                <a:ext uri="{FF2B5EF4-FFF2-40B4-BE49-F238E27FC236}">
                  <a16:creationId xmlns:a16="http://schemas.microsoft.com/office/drawing/2014/main" id="{C7ABF3F5-887F-A160-6261-CAFB42D24D11}"/>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8" name="Freeform 22">
              <a:extLst>
                <a:ext uri="{FF2B5EF4-FFF2-40B4-BE49-F238E27FC236}">
                  <a16:creationId xmlns:a16="http://schemas.microsoft.com/office/drawing/2014/main" id="{BE9220B1-A9DB-59BF-7D57-74962B751C5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extLst>
      <p:ext uri="{BB962C8B-B14F-4D97-AF65-F5344CB8AC3E}">
        <p14:creationId xmlns:p14="http://schemas.microsoft.com/office/powerpoint/2010/main" val="17299712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637063" y="1713622"/>
            <a:ext cx="11025556" cy="710348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vi-VN" sz="5400" spc="484">
              <a:ln w="63500">
                <a:noFill/>
              </a:ln>
              <a:solidFill>
                <a:srgbClr val="1C98ED"/>
              </a:solidFill>
              <a:latin typeface="DVN - Titan One" panose="02000000000000000000" pitchFamily="2" charset="0"/>
              <a:ea typeface="+mj-ea"/>
              <a:cs typeface="+mj-cs"/>
            </a:endParaRPr>
          </a:p>
          <a:p>
            <a:pPr>
              <a:defRPr/>
            </a:pPr>
            <a:endParaRPr lang="vi-VN" sz="5400" spc="484">
              <a:ln w="63500">
                <a:noFill/>
              </a:ln>
              <a:solidFill>
                <a:srgbClr val="1C98ED"/>
              </a:solidFill>
              <a:latin typeface="DVN - Titan One" panose="02000000000000000000" pitchFamily="2" charset="0"/>
              <a:ea typeface="+mj-ea"/>
              <a:cs typeface="+mj-cs"/>
            </a:endParaRPr>
          </a:p>
          <a:p>
            <a:pPr>
              <a:defRPr/>
            </a:pPr>
            <a:r>
              <a:rPr lang="vi-VN" sz="5400" spc="484">
                <a:ln w="63500">
                  <a:noFill/>
                </a:ln>
                <a:solidFill>
                  <a:srgbClr val="1C98ED"/>
                </a:solidFill>
                <a:latin typeface="DVN - Titan One" panose="02000000000000000000" pitchFamily="2" charset="0"/>
                <a:ea typeface="+mj-ea"/>
                <a:cs typeface="+mj-cs"/>
              </a:rPr>
              <a:t>    3.1 Danh sách liên kết                                                          	đơn (linked list)</a:t>
            </a:r>
          </a:p>
          <a:p>
            <a:pPr>
              <a:defRPr/>
            </a:pPr>
            <a:r>
              <a:rPr lang="vi-VN" sz="5400" spc="484">
                <a:ln w="63500">
                  <a:noFill/>
                </a:ln>
                <a:solidFill>
                  <a:srgbClr val="1C98ED"/>
                </a:solidFill>
                <a:latin typeface="DVN - Titan One" panose="02000000000000000000" pitchFamily="2" charset="0"/>
                <a:ea typeface="+mj-ea"/>
                <a:cs typeface="+mj-cs"/>
              </a:rPr>
              <a:t>    3.2 Ngăn xếp (stack)</a:t>
            </a:r>
          </a:p>
          <a:p>
            <a:pPr>
              <a:defRPr/>
            </a:pPr>
            <a:r>
              <a:rPr lang="vi-VN" sz="5400" spc="484">
                <a:ln w="63500">
                  <a:noFill/>
                </a:ln>
                <a:solidFill>
                  <a:srgbClr val="1C98ED"/>
                </a:solidFill>
                <a:latin typeface="DVN - Titan One" panose="02000000000000000000" pitchFamily="2" charset="0"/>
                <a:ea typeface="+mj-ea"/>
                <a:cs typeface="+mj-cs"/>
              </a:rPr>
              <a:t>    3.3 Hàng đợi (queue)</a:t>
            </a:r>
            <a:br>
              <a:rPr lang="en-US" sz="5400" spc="484">
                <a:ln w="63500">
                  <a:noFill/>
                </a:ln>
                <a:solidFill>
                  <a:srgbClr val="1C98ED"/>
                </a:solidFill>
                <a:latin typeface="DVN - Titan One" panose="02000000000000000000" pitchFamily="2" charset="0"/>
                <a:ea typeface="+mj-ea"/>
                <a:cs typeface="+mj-cs"/>
              </a:rPr>
            </a:br>
            <a:endParaRPr lang="en-US" sz="1100">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4" name="TextBox 13">
            <a:extLst>
              <a:ext uri="{FF2B5EF4-FFF2-40B4-BE49-F238E27FC236}">
                <a16:creationId xmlns:a16="http://schemas.microsoft.com/office/drawing/2014/main" id="{9A5BBDA5-EDE1-9A63-1343-86F3CC13BA4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102</a:t>
            </a:fld>
            <a:endParaRPr lang="en-US" sz="5000">
              <a:solidFill>
                <a:schemeClr val="bg1"/>
              </a:solidFill>
              <a:latin typeface="Jumble" panose="02000503000000020004" pitchFamily="2" charset="0"/>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spTree>
    <p:extLst>
      <p:ext uri="{BB962C8B-B14F-4D97-AF65-F5344CB8AC3E}">
        <p14:creationId xmlns:p14="http://schemas.microsoft.com/office/powerpoint/2010/main" val="1151554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06191" y="4413720"/>
            <a:ext cx="16333910" cy="3909058"/>
          </a:xfrm>
        </p:spPr>
        <p:txBody>
          <a:bodyPr>
            <a:noAutofit/>
          </a:bodyPr>
          <a:lstStyle/>
          <a:p>
            <a:pPr marL="0" indent="0" algn="just">
              <a:buNone/>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Danh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sách</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liên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kết</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đơn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là</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tập</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hợp</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tuyến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tính</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các</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tử</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và</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dữ</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liệu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mà</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giữa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chúng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có</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dự</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liên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kết</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với</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nhau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thông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qua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địa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chỉ</a:t>
            </a:r>
            <a:endPar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endParaRPr>
          </a:p>
          <a:p>
            <a:pPr marL="0" indent="0" algn="just">
              <a:lnSpc>
                <a:spcPct val="107000"/>
              </a:lnSpc>
              <a:spcBef>
                <a:spcPts val="0"/>
              </a:spcBef>
              <a:spcAft>
                <a:spcPts val="800"/>
              </a:spcAft>
              <a:buNone/>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Thành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trong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vi-VN"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danh sách liên kết </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a:t>
            </a:r>
          </a:p>
          <a:p>
            <a:pPr algn="just">
              <a:lnSpc>
                <a:spcPct val="107000"/>
              </a:lnSpc>
              <a:spcBef>
                <a:spcPts val="0"/>
              </a:spcBef>
              <a:buFont typeface="Symbol" panose="05050102010706020507" pitchFamily="18" charset="2"/>
              <a:buChar char=""/>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Thành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dữ</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liệu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lưu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thông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tin</a:t>
            </a:r>
          </a:p>
          <a:p>
            <a:pPr algn="just">
              <a:lnSpc>
                <a:spcPct val="107000"/>
              </a:lnSpc>
              <a:spcBef>
                <a:spcPts val="0"/>
              </a:spcBef>
              <a:buFont typeface="Symbol" panose="05050102010706020507" pitchFamily="18" charset="2"/>
              <a:buChar char=""/>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Thành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liên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kết</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lưu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địa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chỉ</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của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thành</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tiếp</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theo</a:t>
            </a:r>
            <a:endPar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endParaRPr>
          </a:p>
          <a:p>
            <a:pPr marL="0" indent="0" algn="just">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01501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Tổ chức danh sách liên kết đơn</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9" name="Group 8">
            <a:extLst>
              <a:ext uri="{FF2B5EF4-FFF2-40B4-BE49-F238E27FC236}">
                <a16:creationId xmlns:a16="http://schemas.microsoft.com/office/drawing/2014/main" id="{F2C2594C-BF9E-EAFD-7AC0-DBE89A50A141}"/>
              </a:ext>
            </a:extLst>
          </p:cNvPr>
          <p:cNvGrpSpPr/>
          <p:nvPr/>
        </p:nvGrpSpPr>
        <p:grpSpPr>
          <a:xfrm>
            <a:off x="1165823" y="3599912"/>
            <a:ext cx="16111526" cy="4795456"/>
            <a:chOff x="774038" y="1981200"/>
            <a:chExt cx="10580954" cy="3031031"/>
          </a:xfrm>
        </p:grpSpPr>
        <p:grpSp>
          <p:nvGrpSpPr>
            <p:cNvPr id="10" name="Group 9">
              <a:extLst>
                <a:ext uri="{FF2B5EF4-FFF2-40B4-BE49-F238E27FC236}">
                  <a16:creationId xmlns:a16="http://schemas.microsoft.com/office/drawing/2014/main" id="{4F9CFEA5-BBF8-F7CA-5B97-A727BF51D588}"/>
                </a:ext>
              </a:extLst>
            </p:cNvPr>
            <p:cNvGrpSpPr/>
            <p:nvPr/>
          </p:nvGrpSpPr>
          <p:grpSpPr>
            <a:xfrm>
              <a:off x="837008" y="1981200"/>
              <a:ext cx="10517984" cy="2329589"/>
              <a:chOff x="1070993" y="1239520"/>
              <a:chExt cx="10517984" cy="2329589"/>
            </a:xfrm>
          </p:grpSpPr>
          <p:pic>
            <p:nvPicPr>
              <p:cNvPr id="29" name="Picture 28">
                <a:extLst>
                  <a:ext uri="{FF2B5EF4-FFF2-40B4-BE49-F238E27FC236}">
                    <a16:creationId xmlns:a16="http://schemas.microsoft.com/office/drawing/2014/main" id="{35A21302-A533-06EA-B5DF-C6D60BB06E78}"/>
                  </a:ext>
                </a:extLst>
              </p:cNvPr>
              <p:cNvPicPr>
                <a:picLocks noChangeAspect="1"/>
              </p:cNvPicPr>
              <p:nvPr/>
            </p:nvPicPr>
            <p:blipFill>
              <a:blip r:embed="rId10"/>
              <a:stretch>
                <a:fillRect/>
              </a:stretch>
            </p:blipFill>
            <p:spPr>
              <a:xfrm>
                <a:off x="1935640" y="1239520"/>
                <a:ext cx="7547986" cy="755229"/>
              </a:xfrm>
              <a:prstGeom prst="rect">
                <a:avLst/>
              </a:prstGeom>
            </p:spPr>
          </p:pic>
          <p:grpSp>
            <p:nvGrpSpPr>
              <p:cNvPr id="30" name="Group 29">
                <a:extLst>
                  <a:ext uri="{FF2B5EF4-FFF2-40B4-BE49-F238E27FC236}">
                    <a16:creationId xmlns:a16="http://schemas.microsoft.com/office/drawing/2014/main" id="{6B82EC5B-8AC4-2B0C-7EE2-6D626981A6EB}"/>
                  </a:ext>
                </a:extLst>
              </p:cNvPr>
              <p:cNvGrpSpPr/>
              <p:nvPr/>
            </p:nvGrpSpPr>
            <p:grpSpPr>
              <a:xfrm>
                <a:off x="1070993" y="2513485"/>
                <a:ext cx="9380695" cy="910042"/>
                <a:chOff x="726864" y="2094267"/>
                <a:chExt cx="11361774" cy="1012727"/>
              </a:xfrm>
            </p:grpSpPr>
            <p:grpSp>
              <p:nvGrpSpPr>
                <p:cNvPr id="33" name="Group 32">
                  <a:extLst>
                    <a:ext uri="{FF2B5EF4-FFF2-40B4-BE49-F238E27FC236}">
                      <a16:creationId xmlns:a16="http://schemas.microsoft.com/office/drawing/2014/main" id="{0C5DCA48-AF05-9010-846C-0D565A22EB9B}"/>
                    </a:ext>
                  </a:extLst>
                </p:cNvPr>
                <p:cNvGrpSpPr/>
                <p:nvPr/>
              </p:nvGrpSpPr>
              <p:grpSpPr>
                <a:xfrm>
                  <a:off x="726864" y="2094271"/>
                  <a:ext cx="2842247" cy="1012723"/>
                  <a:chOff x="726864" y="2094271"/>
                  <a:chExt cx="2842247" cy="1012723"/>
                </a:xfrm>
              </p:grpSpPr>
              <p:grpSp>
                <p:nvGrpSpPr>
                  <p:cNvPr id="52" name="Group 51">
                    <a:extLst>
                      <a:ext uri="{FF2B5EF4-FFF2-40B4-BE49-F238E27FC236}">
                        <a16:creationId xmlns:a16="http://schemas.microsoft.com/office/drawing/2014/main" id="{2607C476-CDF5-2DCE-387A-D7A3C6DB4DEC}"/>
                      </a:ext>
                    </a:extLst>
                  </p:cNvPr>
                  <p:cNvGrpSpPr/>
                  <p:nvPr/>
                </p:nvGrpSpPr>
                <p:grpSpPr>
                  <a:xfrm>
                    <a:off x="726864" y="2094271"/>
                    <a:ext cx="2311304" cy="1012723"/>
                    <a:chOff x="726863" y="2094271"/>
                    <a:chExt cx="2547279" cy="1198157"/>
                  </a:xfrm>
                </p:grpSpPr>
                <p:sp>
                  <p:nvSpPr>
                    <p:cNvPr id="54" name="Rectangle: Rounded Corners 53">
                      <a:extLst>
                        <a:ext uri="{FF2B5EF4-FFF2-40B4-BE49-F238E27FC236}">
                          <a16:creationId xmlns:a16="http://schemas.microsoft.com/office/drawing/2014/main" id="{83B56987-20A8-2AC0-C490-4E4C5D48A822}"/>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60A91BC9-330B-7F9F-AA69-0D4323B12ADB}"/>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56" name="Rectangle: Rounded Corners 55">
                      <a:extLst>
                        <a:ext uri="{FF2B5EF4-FFF2-40B4-BE49-F238E27FC236}">
                          <a16:creationId xmlns:a16="http://schemas.microsoft.com/office/drawing/2014/main" id="{734D77A8-DD08-C2E5-90AA-969F2060AC1A}"/>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53" name="Arrow: Right 52">
                    <a:extLst>
                      <a:ext uri="{FF2B5EF4-FFF2-40B4-BE49-F238E27FC236}">
                        <a16:creationId xmlns:a16="http://schemas.microsoft.com/office/drawing/2014/main" id="{91914B26-32EE-10F4-A0AE-4853903B3505}"/>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01E1AAA4-5A9D-2788-617E-1A121CB0F2B4}"/>
                    </a:ext>
                  </a:extLst>
                </p:cNvPr>
                <p:cNvGrpSpPr/>
                <p:nvPr/>
              </p:nvGrpSpPr>
              <p:grpSpPr>
                <a:xfrm>
                  <a:off x="3565169" y="2094269"/>
                  <a:ext cx="2842247" cy="1012723"/>
                  <a:chOff x="726864" y="2094271"/>
                  <a:chExt cx="2842247" cy="1012723"/>
                </a:xfrm>
              </p:grpSpPr>
              <p:grpSp>
                <p:nvGrpSpPr>
                  <p:cNvPr id="47" name="Group 46">
                    <a:extLst>
                      <a:ext uri="{FF2B5EF4-FFF2-40B4-BE49-F238E27FC236}">
                        <a16:creationId xmlns:a16="http://schemas.microsoft.com/office/drawing/2014/main" id="{66D2A8DD-F17B-82CB-1CF4-BCF8838DC6E5}"/>
                      </a:ext>
                    </a:extLst>
                  </p:cNvPr>
                  <p:cNvGrpSpPr/>
                  <p:nvPr/>
                </p:nvGrpSpPr>
                <p:grpSpPr>
                  <a:xfrm>
                    <a:off x="726864" y="2094271"/>
                    <a:ext cx="2311304" cy="1012723"/>
                    <a:chOff x="726863" y="2094271"/>
                    <a:chExt cx="2547279" cy="1198157"/>
                  </a:xfrm>
                </p:grpSpPr>
                <p:sp>
                  <p:nvSpPr>
                    <p:cNvPr id="49" name="Rectangle: Rounded Corners 48">
                      <a:extLst>
                        <a:ext uri="{FF2B5EF4-FFF2-40B4-BE49-F238E27FC236}">
                          <a16:creationId xmlns:a16="http://schemas.microsoft.com/office/drawing/2014/main" id="{D9248CAD-9EB6-9DE9-9306-A5E47E1D04EE}"/>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3D229C95-DD31-6261-6601-E3CF8B2C0280}"/>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51" name="Rectangle: Rounded Corners 50">
                      <a:extLst>
                        <a:ext uri="{FF2B5EF4-FFF2-40B4-BE49-F238E27FC236}">
                          <a16:creationId xmlns:a16="http://schemas.microsoft.com/office/drawing/2014/main" id="{B7018F8E-F5E0-2E42-9054-BF0245EFAC92}"/>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48" name="Arrow: Right 47">
                    <a:extLst>
                      <a:ext uri="{FF2B5EF4-FFF2-40B4-BE49-F238E27FC236}">
                        <a16:creationId xmlns:a16="http://schemas.microsoft.com/office/drawing/2014/main" id="{31E5EF4B-B5A3-DBC7-7D6E-A632EC76598B}"/>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D1E6D2D8-DFA9-B41F-A065-BAC19A55C58F}"/>
                    </a:ext>
                  </a:extLst>
                </p:cNvPr>
                <p:cNvGrpSpPr/>
                <p:nvPr/>
              </p:nvGrpSpPr>
              <p:grpSpPr>
                <a:xfrm>
                  <a:off x="6403474" y="2094269"/>
                  <a:ext cx="2842247" cy="1012723"/>
                  <a:chOff x="726864" y="2094271"/>
                  <a:chExt cx="2842247" cy="1012723"/>
                </a:xfrm>
              </p:grpSpPr>
              <p:grpSp>
                <p:nvGrpSpPr>
                  <p:cNvPr id="42" name="Group 41">
                    <a:extLst>
                      <a:ext uri="{FF2B5EF4-FFF2-40B4-BE49-F238E27FC236}">
                        <a16:creationId xmlns:a16="http://schemas.microsoft.com/office/drawing/2014/main" id="{8CD666F5-2F00-1B49-A014-09A48F49FE2D}"/>
                      </a:ext>
                    </a:extLst>
                  </p:cNvPr>
                  <p:cNvGrpSpPr/>
                  <p:nvPr/>
                </p:nvGrpSpPr>
                <p:grpSpPr>
                  <a:xfrm>
                    <a:off x="726864" y="2094271"/>
                    <a:ext cx="2311304" cy="1012723"/>
                    <a:chOff x="726863" y="2094271"/>
                    <a:chExt cx="2547279" cy="1198157"/>
                  </a:xfrm>
                </p:grpSpPr>
                <p:sp>
                  <p:nvSpPr>
                    <p:cNvPr id="44" name="Rectangle: Rounded Corners 43">
                      <a:extLst>
                        <a:ext uri="{FF2B5EF4-FFF2-40B4-BE49-F238E27FC236}">
                          <a16:creationId xmlns:a16="http://schemas.microsoft.com/office/drawing/2014/main" id="{85A498EE-18EF-D358-6DE7-6B91E412DE65}"/>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C7315C43-25C4-A793-7C3D-BA59CABBCEC6}"/>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46" name="Rectangle: Rounded Corners 45">
                      <a:extLst>
                        <a:ext uri="{FF2B5EF4-FFF2-40B4-BE49-F238E27FC236}">
                          <a16:creationId xmlns:a16="http://schemas.microsoft.com/office/drawing/2014/main" id="{16DD537B-EE28-6871-FBDB-5833665D64C5}"/>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43" name="Arrow: Right 42">
                    <a:extLst>
                      <a:ext uri="{FF2B5EF4-FFF2-40B4-BE49-F238E27FC236}">
                        <a16:creationId xmlns:a16="http://schemas.microsoft.com/office/drawing/2014/main" id="{CF3D1574-B46D-A21C-7945-6AEC4DA47BF2}"/>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D6217FD-C306-3053-F9DD-19C7B0A79197}"/>
                    </a:ext>
                  </a:extLst>
                </p:cNvPr>
                <p:cNvGrpSpPr/>
                <p:nvPr/>
              </p:nvGrpSpPr>
              <p:grpSpPr>
                <a:xfrm>
                  <a:off x="9246391" y="2094267"/>
                  <a:ext cx="2842247" cy="1012723"/>
                  <a:chOff x="726864" y="2094271"/>
                  <a:chExt cx="2842247" cy="1012723"/>
                </a:xfrm>
              </p:grpSpPr>
              <p:grpSp>
                <p:nvGrpSpPr>
                  <p:cNvPr id="37" name="Group 36">
                    <a:extLst>
                      <a:ext uri="{FF2B5EF4-FFF2-40B4-BE49-F238E27FC236}">
                        <a16:creationId xmlns:a16="http://schemas.microsoft.com/office/drawing/2014/main" id="{73D0A0BB-80E2-826D-EEB8-7B2A4204DAE7}"/>
                      </a:ext>
                    </a:extLst>
                  </p:cNvPr>
                  <p:cNvGrpSpPr/>
                  <p:nvPr/>
                </p:nvGrpSpPr>
                <p:grpSpPr>
                  <a:xfrm>
                    <a:off x="726864" y="2094271"/>
                    <a:ext cx="2311304" cy="1012723"/>
                    <a:chOff x="726863" y="2094271"/>
                    <a:chExt cx="2547279" cy="1198157"/>
                  </a:xfrm>
                </p:grpSpPr>
                <p:sp>
                  <p:nvSpPr>
                    <p:cNvPr id="39" name="Rectangle: Rounded Corners 38">
                      <a:extLst>
                        <a:ext uri="{FF2B5EF4-FFF2-40B4-BE49-F238E27FC236}">
                          <a16:creationId xmlns:a16="http://schemas.microsoft.com/office/drawing/2014/main" id="{2EB1086D-E72C-5737-5FC4-53A6DE8322A4}"/>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32FAF8D-496A-C035-A871-5635D8F23DFE}"/>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41" name="Rectangle: Rounded Corners 40">
                      <a:extLst>
                        <a:ext uri="{FF2B5EF4-FFF2-40B4-BE49-F238E27FC236}">
                          <a16:creationId xmlns:a16="http://schemas.microsoft.com/office/drawing/2014/main" id="{66719F09-469A-73F4-AB17-BED051462614}"/>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38" name="Arrow: Right 37">
                    <a:extLst>
                      <a:ext uri="{FF2B5EF4-FFF2-40B4-BE49-F238E27FC236}">
                        <a16:creationId xmlns:a16="http://schemas.microsoft.com/office/drawing/2014/main" id="{5E0C6368-2514-3EAB-D267-3A01475C1612}"/>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 name="Flowchart: Connector 30">
                <a:extLst>
                  <a:ext uri="{FF2B5EF4-FFF2-40B4-BE49-F238E27FC236}">
                    <a16:creationId xmlns:a16="http://schemas.microsoft.com/office/drawing/2014/main" id="{C9904D4A-7A01-6762-2AF4-C62C298E71AE}"/>
                  </a:ext>
                </a:extLst>
              </p:cNvPr>
              <p:cNvSpPr/>
              <p:nvPr/>
            </p:nvSpPr>
            <p:spPr>
              <a:xfrm>
                <a:off x="10448435" y="2444657"/>
                <a:ext cx="1140542" cy="1124452"/>
              </a:xfrm>
              <a:prstGeom prst="flowChartConnector">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NULL</a:t>
                </a:r>
              </a:p>
            </p:txBody>
          </p:sp>
        </p:grpSp>
        <p:sp>
          <p:nvSpPr>
            <p:cNvPr id="11" name="TextBox 10">
              <a:extLst>
                <a:ext uri="{FF2B5EF4-FFF2-40B4-BE49-F238E27FC236}">
                  <a16:creationId xmlns:a16="http://schemas.microsoft.com/office/drawing/2014/main" id="{FBFCC776-4BDF-2CD2-823B-623D52D8F835}"/>
                </a:ext>
              </a:extLst>
            </p:cNvPr>
            <p:cNvSpPr txBox="1"/>
            <p:nvPr/>
          </p:nvSpPr>
          <p:spPr>
            <a:xfrm>
              <a:off x="1126625" y="2785775"/>
              <a:ext cx="577114" cy="252895"/>
            </a:xfrm>
            <a:prstGeom prst="rect">
              <a:avLst/>
            </a:prstGeom>
            <a:noFill/>
          </p:spPr>
          <p:txBody>
            <a:bodyPr wrap="none" rtlCol="0">
              <a:spAutoFit/>
            </a:bodyPr>
            <a:lstStyle/>
            <a:p>
              <a:r>
                <a:rPr lang="en-US" sz="2000" b="1"/>
                <a:t>pHead</a:t>
              </a:r>
              <a:endParaRPr lang="en-US" b="1"/>
            </a:p>
          </p:txBody>
        </p:sp>
        <p:sp>
          <p:nvSpPr>
            <p:cNvPr id="27" name="TextBox 26">
              <a:extLst>
                <a:ext uri="{FF2B5EF4-FFF2-40B4-BE49-F238E27FC236}">
                  <a16:creationId xmlns:a16="http://schemas.microsoft.com/office/drawing/2014/main" id="{6222EC48-E11E-5E89-76A7-E54EA1EBCC62}"/>
                </a:ext>
              </a:extLst>
            </p:cNvPr>
            <p:cNvSpPr txBox="1"/>
            <p:nvPr/>
          </p:nvSpPr>
          <p:spPr>
            <a:xfrm>
              <a:off x="8484487" y="2785775"/>
              <a:ext cx="681405" cy="252895"/>
            </a:xfrm>
            <a:prstGeom prst="rect">
              <a:avLst/>
            </a:prstGeom>
            <a:noFill/>
          </p:spPr>
          <p:txBody>
            <a:bodyPr wrap="square" rtlCol="0">
              <a:spAutoFit/>
            </a:bodyPr>
            <a:lstStyle/>
            <a:p>
              <a:r>
                <a:rPr lang="en-US" sz="2000" b="1"/>
                <a:t>pTail</a:t>
              </a:r>
              <a:endParaRPr lang="en-US" b="1"/>
            </a:p>
          </p:txBody>
        </p:sp>
        <p:pic>
          <p:nvPicPr>
            <p:cNvPr id="28" name="Picture 27">
              <a:extLst>
                <a:ext uri="{FF2B5EF4-FFF2-40B4-BE49-F238E27FC236}">
                  <a16:creationId xmlns:a16="http://schemas.microsoft.com/office/drawing/2014/main" id="{57E50782-8832-AEC7-A970-E1E062D90CA5}"/>
                </a:ext>
              </a:extLst>
            </p:cNvPr>
            <p:cNvPicPr>
              <a:picLocks noChangeAspect="1"/>
            </p:cNvPicPr>
            <p:nvPr/>
          </p:nvPicPr>
          <p:blipFill>
            <a:blip r:embed="rId11"/>
            <a:stretch>
              <a:fillRect/>
            </a:stretch>
          </p:blipFill>
          <p:spPr>
            <a:xfrm>
              <a:off x="774038" y="4192021"/>
              <a:ext cx="2011091" cy="820210"/>
            </a:xfrm>
            <a:prstGeom prst="rect">
              <a:avLst/>
            </a:prstGeom>
          </p:spPr>
        </p:pic>
      </p:grpSp>
    </p:spTree>
    <p:extLst>
      <p:ext uri="{BB962C8B-B14F-4D97-AF65-F5344CB8AC3E}">
        <p14:creationId xmlns:p14="http://schemas.microsoft.com/office/powerpoint/2010/main" val="1282395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3">
              <a:extLst>
                <a:ext uri="{96DAC541-7B7A-43D3-8B79-37D633B846F1}">
                  <asvg:svgBlip xmlns:asvg="http://schemas.microsoft.com/office/drawing/2016/SVG/main" r:embed="rId4"/>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8"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6"/>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Ví dụ </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marL="0" indent="0" algn="ctr">
              <a:buNone/>
            </a:pPr>
            <a:r>
              <a:rPr lang="vi-VN" sz="4000">
                <a:solidFill>
                  <a:srgbClr val="1C98ED"/>
                </a:solidFill>
                <a:latin typeface="Quicksand Medium" pitchFamily="2" charset="-93"/>
              </a:rPr>
              <a:t>Danh sách liên kết đơn lưu các giá trị {5, 6, 9, 4}</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105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91"/>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grpSp>
        <p:nvGrpSpPr>
          <p:cNvPr id="28" name="Group 27">
            <a:extLst>
              <a:ext uri="{FF2B5EF4-FFF2-40B4-BE49-F238E27FC236}">
                <a16:creationId xmlns:a16="http://schemas.microsoft.com/office/drawing/2014/main" id="{7C418ED0-2A0A-BD57-C9B9-C42C36CF11D5}"/>
              </a:ext>
            </a:extLst>
          </p:cNvPr>
          <p:cNvGrpSpPr/>
          <p:nvPr/>
        </p:nvGrpSpPr>
        <p:grpSpPr>
          <a:xfrm>
            <a:off x="2290706" y="5987499"/>
            <a:ext cx="2647794" cy="850588"/>
            <a:chOff x="1586409" y="6025363"/>
            <a:chExt cx="2647794" cy="850588"/>
          </a:xfrm>
        </p:grpSpPr>
        <p:sp>
          <p:nvSpPr>
            <p:cNvPr id="9" name="Rectangle 8">
              <a:extLst>
                <a:ext uri="{FF2B5EF4-FFF2-40B4-BE49-F238E27FC236}">
                  <a16:creationId xmlns:a16="http://schemas.microsoft.com/office/drawing/2014/main" id="{B06F46FE-7FC5-386B-BB3A-42C9CC37FE34}"/>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5</a:t>
              </a:r>
              <a:r>
                <a:rPr lang="vi-VN"/>
                <a:t>%</a:t>
              </a:r>
              <a:endParaRPr lang="en-US"/>
            </a:p>
          </p:txBody>
        </p:sp>
        <p:sp>
          <p:nvSpPr>
            <p:cNvPr id="10" name="Rectangle 9">
              <a:extLst>
                <a:ext uri="{FF2B5EF4-FFF2-40B4-BE49-F238E27FC236}">
                  <a16:creationId xmlns:a16="http://schemas.microsoft.com/office/drawing/2014/main" id="{E1F4878B-E117-65B4-0DFB-23E9EEB3F0D1}"/>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0xa68</a:t>
              </a:r>
              <a:endParaRPr lang="en-US" sz="3200" b="1">
                <a:solidFill>
                  <a:schemeClr val="tx1"/>
                </a:solidFill>
                <a:latin typeface="+mj-lt"/>
              </a:endParaRPr>
            </a:p>
          </p:txBody>
        </p:sp>
      </p:grpSp>
      <p:grpSp>
        <p:nvGrpSpPr>
          <p:cNvPr id="51" name="Group 50">
            <a:extLst>
              <a:ext uri="{FF2B5EF4-FFF2-40B4-BE49-F238E27FC236}">
                <a16:creationId xmlns:a16="http://schemas.microsoft.com/office/drawing/2014/main" id="{29C9624B-E5CA-F22B-8091-92D124A16487}"/>
              </a:ext>
            </a:extLst>
          </p:cNvPr>
          <p:cNvGrpSpPr/>
          <p:nvPr/>
        </p:nvGrpSpPr>
        <p:grpSpPr>
          <a:xfrm>
            <a:off x="2131324" y="5012710"/>
            <a:ext cx="2966557" cy="3223280"/>
            <a:chOff x="2131324" y="5012710"/>
            <a:chExt cx="2966557" cy="3223280"/>
          </a:xfrm>
        </p:grpSpPr>
        <p:sp>
          <p:nvSpPr>
            <p:cNvPr id="39" name="Right Brace 38">
              <a:extLst>
                <a:ext uri="{FF2B5EF4-FFF2-40B4-BE49-F238E27FC236}">
                  <a16:creationId xmlns:a16="http://schemas.microsoft.com/office/drawing/2014/main" id="{84FDBB57-E504-DAE6-0D62-A0E696CBC18B}"/>
                </a:ext>
              </a:extLst>
            </p:cNvPr>
            <p:cNvSpPr/>
            <p:nvPr/>
          </p:nvSpPr>
          <p:spPr>
            <a:xfrm rot="5400000">
              <a:off x="3472384" y="6073938"/>
              <a:ext cx="274208" cy="26580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0FBD2220-3BFB-2B10-3EE1-E82C432F8EAB}"/>
                </a:ext>
              </a:extLst>
            </p:cNvPr>
            <p:cNvSpPr txBox="1"/>
            <p:nvPr/>
          </p:nvSpPr>
          <p:spPr>
            <a:xfrm>
              <a:off x="2311738" y="7651215"/>
              <a:ext cx="2626761" cy="584775"/>
            </a:xfrm>
            <a:prstGeom prst="rect">
              <a:avLst/>
            </a:prstGeom>
            <a:noFill/>
          </p:spPr>
          <p:txBody>
            <a:bodyPr wrap="square" rtlCol="0">
              <a:spAutoFit/>
            </a:bodyPr>
            <a:lstStyle/>
            <a:p>
              <a:pPr algn="ctr"/>
              <a:r>
                <a:rPr lang="vi-VN" sz="3200">
                  <a:solidFill>
                    <a:srgbClr val="FF0000"/>
                  </a:solidFill>
                  <a:latin typeface="+mj-lt"/>
                </a:rPr>
                <a:t>1 Node</a:t>
              </a:r>
              <a:endParaRPr lang="en-US" sz="3200">
                <a:solidFill>
                  <a:srgbClr val="FF0000"/>
                </a:solidFill>
                <a:latin typeface="+mj-lt"/>
              </a:endParaRPr>
            </a:p>
          </p:txBody>
        </p:sp>
        <p:grpSp>
          <p:nvGrpSpPr>
            <p:cNvPr id="43" name="Group 42">
              <a:extLst>
                <a:ext uri="{FF2B5EF4-FFF2-40B4-BE49-F238E27FC236}">
                  <a16:creationId xmlns:a16="http://schemas.microsoft.com/office/drawing/2014/main" id="{DB42DA54-CC21-659D-4F57-98E959BE4F82}"/>
                </a:ext>
              </a:extLst>
            </p:cNvPr>
            <p:cNvGrpSpPr/>
            <p:nvPr/>
          </p:nvGrpSpPr>
          <p:grpSpPr>
            <a:xfrm>
              <a:off x="2131324" y="5012710"/>
              <a:ext cx="1642660" cy="760911"/>
              <a:chOff x="2131324" y="5012710"/>
              <a:chExt cx="1642660" cy="760911"/>
            </a:xfrm>
          </p:grpSpPr>
          <p:sp>
            <p:nvSpPr>
              <p:cNvPr id="41" name="Right Brace 40">
                <a:extLst>
                  <a:ext uri="{FF2B5EF4-FFF2-40B4-BE49-F238E27FC236}">
                    <a16:creationId xmlns:a16="http://schemas.microsoft.com/office/drawing/2014/main" id="{8DF72291-6216-E42A-2B0A-04C1D52F7E82}"/>
                  </a:ext>
                </a:extLst>
              </p:cNvPr>
              <p:cNvSpPr/>
              <p:nvPr/>
            </p:nvSpPr>
            <p:spPr>
              <a:xfrm rot="16200000">
                <a:off x="2794619" y="4974569"/>
                <a:ext cx="274206" cy="13238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B7875E0A-878A-87B9-3AAB-DC59B4E63F00}"/>
                  </a:ext>
                </a:extLst>
              </p:cNvPr>
              <p:cNvSpPr txBox="1"/>
              <p:nvPr/>
            </p:nvSpPr>
            <p:spPr>
              <a:xfrm>
                <a:off x="2131324" y="5012710"/>
                <a:ext cx="1642660" cy="461665"/>
              </a:xfrm>
              <a:prstGeom prst="rect">
                <a:avLst/>
              </a:prstGeom>
              <a:noFill/>
            </p:spPr>
            <p:txBody>
              <a:bodyPr wrap="square" rtlCol="0">
                <a:spAutoFit/>
              </a:bodyPr>
              <a:lstStyle/>
              <a:p>
                <a:pPr algn="ctr"/>
                <a:r>
                  <a:rPr lang="vi-VN" sz="2400">
                    <a:solidFill>
                      <a:srgbClr val="FF0000"/>
                    </a:solidFill>
                    <a:latin typeface="+mj-lt"/>
                  </a:rPr>
                  <a:t>Phần Data</a:t>
                </a:r>
                <a:endParaRPr lang="en-US" sz="2400">
                  <a:solidFill>
                    <a:srgbClr val="FF0000"/>
                  </a:solidFill>
                  <a:latin typeface="+mj-lt"/>
                </a:endParaRPr>
              </a:p>
            </p:txBody>
          </p:sp>
        </p:grpSp>
        <p:grpSp>
          <p:nvGrpSpPr>
            <p:cNvPr id="44" name="Group 43">
              <a:extLst>
                <a:ext uri="{FF2B5EF4-FFF2-40B4-BE49-F238E27FC236}">
                  <a16:creationId xmlns:a16="http://schemas.microsoft.com/office/drawing/2014/main" id="{179CB70D-BDB5-8FEF-CC16-E7D0DA5C871C}"/>
                </a:ext>
              </a:extLst>
            </p:cNvPr>
            <p:cNvGrpSpPr/>
            <p:nvPr/>
          </p:nvGrpSpPr>
          <p:grpSpPr>
            <a:xfrm>
              <a:off x="3455221" y="5012710"/>
              <a:ext cx="1642660" cy="760911"/>
              <a:chOff x="2131324" y="5012710"/>
              <a:chExt cx="1642660" cy="760911"/>
            </a:xfrm>
          </p:grpSpPr>
          <p:sp>
            <p:nvSpPr>
              <p:cNvPr id="45" name="Right Brace 44">
                <a:extLst>
                  <a:ext uri="{FF2B5EF4-FFF2-40B4-BE49-F238E27FC236}">
                    <a16:creationId xmlns:a16="http://schemas.microsoft.com/office/drawing/2014/main" id="{2700F812-547F-7180-96E2-7327C4199DCE}"/>
                  </a:ext>
                </a:extLst>
              </p:cNvPr>
              <p:cNvSpPr/>
              <p:nvPr/>
            </p:nvSpPr>
            <p:spPr>
              <a:xfrm rot="16200000">
                <a:off x="2794619" y="4974569"/>
                <a:ext cx="274206" cy="13238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ED0039-C6DD-2301-0BBF-C88C42B71EFD}"/>
                  </a:ext>
                </a:extLst>
              </p:cNvPr>
              <p:cNvSpPr txBox="1"/>
              <p:nvPr/>
            </p:nvSpPr>
            <p:spPr>
              <a:xfrm>
                <a:off x="2131324" y="5012710"/>
                <a:ext cx="1642660" cy="461665"/>
              </a:xfrm>
              <a:prstGeom prst="rect">
                <a:avLst/>
              </a:prstGeom>
              <a:noFill/>
            </p:spPr>
            <p:txBody>
              <a:bodyPr wrap="square" rtlCol="0">
                <a:spAutoFit/>
              </a:bodyPr>
              <a:lstStyle/>
              <a:p>
                <a:pPr algn="ctr"/>
                <a:r>
                  <a:rPr lang="vi-VN" sz="2400">
                    <a:solidFill>
                      <a:srgbClr val="FF0000"/>
                    </a:solidFill>
                    <a:latin typeface="+mj-lt"/>
                  </a:rPr>
                  <a:t>Pointer</a:t>
                </a:r>
                <a:endParaRPr lang="en-US" sz="2400">
                  <a:solidFill>
                    <a:srgbClr val="FF0000"/>
                  </a:solidFill>
                  <a:latin typeface="+mj-lt"/>
                </a:endParaRPr>
              </a:p>
            </p:txBody>
          </p:sp>
        </p:grpSp>
      </p:grpSp>
      <p:grpSp>
        <p:nvGrpSpPr>
          <p:cNvPr id="57" name="Group 56">
            <a:extLst>
              <a:ext uri="{FF2B5EF4-FFF2-40B4-BE49-F238E27FC236}">
                <a16:creationId xmlns:a16="http://schemas.microsoft.com/office/drawing/2014/main" id="{93DDDD25-9FC5-E143-8C42-F218ADAE4230}"/>
              </a:ext>
            </a:extLst>
          </p:cNvPr>
          <p:cNvGrpSpPr/>
          <p:nvPr/>
        </p:nvGrpSpPr>
        <p:grpSpPr>
          <a:xfrm>
            <a:off x="4938500" y="5410883"/>
            <a:ext cx="3651650" cy="1427204"/>
            <a:chOff x="4938500" y="5410883"/>
            <a:chExt cx="3651650" cy="1427204"/>
          </a:xfrm>
        </p:grpSpPr>
        <p:grpSp>
          <p:nvGrpSpPr>
            <p:cNvPr id="29" name="Group 28">
              <a:extLst>
                <a:ext uri="{FF2B5EF4-FFF2-40B4-BE49-F238E27FC236}">
                  <a16:creationId xmlns:a16="http://schemas.microsoft.com/office/drawing/2014/main" id="{2836859B-E7A6-A516-E74D-9685640600E7}"/>
                </a:ext>
              </a:extLst>
            </p:cNvPr>
            <p:cNvGrpSpPr/>
            <p:nvPr/>
          </p:nvGrpSpPr>
          <p:grpSpPr>
            <a:xfrm>
              <a:off x="5942356" y="5987499"/>
              <a:ext cx="2647794" cy="850588"/>
              <a:chOff x="1586409" y="6025363"/>
              <a:chExt cx="2647794" cy="850588"/>
            </a:xfrm>
          </p:grpSpPr>
          <p:sp>
            <p:nvSpPr>
              <p:cNvPr id="30" name="Rectangle 29">
                <a:extLst>
                  <a:ext uri="{FF2B5EF4-FFF2-40B4-BE49-F238E27FC236}">
                    <a16:creationId xmlns:a16="http://schemas.microsoft.com/office/drawing/2014/main" id="{2BE80B98-EAC0-D240-9BB5-6FC9ABE8471C}"/>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6</a:t>
                </a:r>
                <a:r>
                  <a:rPr lang="vi-VN"/>
                  <a:t>%</a:t>
                </a:r>
                <a:endParaRPr lang="en-US"/>
              </a:p>
            </p:txBody>
          </p:sp>
          <p:sp>
            <p:nvSpPr>
              <p:cNvPr id="31" name="Rectangle 30">
                <a:extLst>
                  <a:ext uri="{FF2B5EF4-FFF2-40B4-BE49-F238E27FC236}">
                    <a16:creationId xmlns:a16="http://schemas.microsoft.com/office/drawing/2014/main" id="{FE1C5561-7C7C-8880-D17B-777C6ED71EDE}"/>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grpSp>
        <p:cxnSp>
          <p:nvCxnSpPr>
            <p:cNvPr id="48" name="Straight Arrow Connector 47">
              <a:extLst>
                <a:ext uri="{FF2B5EF4-FFF2-40B4-BE49-F238E27FC236}">
                  <a16:creationId xmlns:a16="http://schemas.microsoft.com/office/drawing/2014/main" id="{87502EBA-C53C-6138-44CD-2E2FF0C6EBCC}"/>
                </a:ext>
              </a:extLst>
            </p:cNvPr>
            <p:cNvCxnSpPr>
              <a:cxnSpLocks/>
              <a:stCxn id="10" idx="3"/>
              <a:endCxn id="30" idx="1"/>
            </p:cNvCxnSpPr>
            <p:nvPr/>
          </p:nvCxnSpPr>
          <p:spPr>
            <a:xfrm>
              <a:off x="4938500" y="6412793"/>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54" name="TextBox 53">
              <a:extLst>
                <a:ext uri="{FF2B5EF4-FFF2-40B4-BE49-F238E27FC236}">
                  <a16:creationId xmlns:a16="http://schemas.microsoft.com/office/drawing/2014/main" id="{DE42C39B-805F-4DEE-428A-A3B81798216F}"/>
                </a:ext>
              </a:extLst>
            </p:cNvPr>
            <p:cNvSpPr txBox="1"/>
            <p:nvPr/>
          </p:nvSpPr>
          <p:spPr>
            <a:xfrm>
              <a:off x="6032296" y="5410883"/>
              <a:ext cx="1170051" cy="523220"/>
            </a:xfrm>
            <a:prstGeom prst="rect">
              <a:avLst/>
            </a:prstGeom>
            <a:noFill/>
          </p:spPr>
          <p:txBody>
            <a:bodyPr wrap="square" rtlCol="0">
              <a:spAutoFit/>
            </a:bodyPr>
            <a:lstStyle/>
            <a:p>
              <a:pPr algn="ctr"/>
              <a:r>
                <a:rPr lang="vi-VN" sz="2800" b="1">
                  <a:latin typeface="+mj-lt"/>
                </a:rPr>
                <a:t>0xa68</a:t>
              </a:r>
              <a:endParaRPr lang="en-US" sz="2800" b="1">
                <a:latin typeface="+mj-lt"/>
              </a:endParaRPr>
            </a:p>
          </p:txBody>
        </p:sp>
      </p:grpSp>
      <p:grpSp>
        <p:nvGrpSpPr>
          <p:cNvPr id="58" name="Group 57">
            <a:extLst>
              <a:ext uri="{FF2B5EF4-FFF2-40B4-BE49-F238E27FC236}">
                <a16:creationId xmlns:a16="http://schemas.microsoft.com/office/drawing/2014/main" id="{70EF8925-FF43-93F2-8376-00C0AB80560B}"/>
              </a:ext>
            </a:extLst>
          </p:cNvPr>
          <p:cNvGrpSpPr/>
          <p:nvPr/>
        </p:nvGrpSpPr>
        <p:grpSpPr>
          <a:xfrm>
            <a:off x="8606318" y="5428749"/>
            <a:ext cx="3651650" cy="1409338"/>
            <a:chOff x="8606318" y="5428749"/>
            <a:chExt cx="3651650" cy="1409338"/>
          </a:xfrm>
        </p:grpSpPr>
        <p:grpSp>
          <p:nvGrpSpPr>
            <p:cNvPr id="33" name="Group 32">
              <a:extLst>
                <a:ext uri="{FF2B5EF4-FFF2-40B4-BE49-F238E27FC236}">
                  <a16:creationId xmlns:a16="http://schemas.microsoft.com/office/drawing/2014/main" id="{C65F691C-52B3-A513-A3F0-C694F33A9FF0}"/>
                </a:ext>
              </a:extLst>
            </p:cNvPr>
            <p:cNvGrpSpPr/>
            <p:nvPr/>
          </p:nvGrpSpPr>
          <p:grpSpPr>
            <a:xfrm>
              <a:off x="9610174" y="5987499"/>
              <a:ext cx="2647794" cy="850588"/>
              <a:chOff x="1586409" y="6025363"/>
              <a:chExt cx="2647794" cy="850588"/>
            </a:xfrm>
          </p:grpSpPr>
          <p:sp>
            <p:nvSpPr>
              <p:cNvPr id="34" name="Rectangle 33">
                <a:extLst>
                  <a:ext uri="{FF2B5EF4-FFF2-40B4-BE49-F238E27FC236}">
                    <a16:creationId xmlns:a16="http://schemas.microsoft.com/office/drawing/2014/main" id="{A7D8180B-AC8F-BA02-53C4-69276712EEE3}"/>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9</a:t>
                </a:r>
                <a:r>
                  <a:rPr lang="vi-VN"/>
                  <a:t>%</a:t>
                </a:r>
                <a:endParaRPr lang="en-US"/>
              </a:p>
            </p:txBody>
          </p:sp>
          <p:sp>
            <p:nvSpPr>
              <p:cNvPr id="35" name="Rectangle 34">
                <a:extLst>
                  <a:ext uri="{FF2B5EF4-FFF2-40B4-BE49-F238E27FC236}">
                    <a16:creationId xmlns:a16="http://schemas.microsoft.com/office/drawing/2014/main" id="{773F9996-E8A7-1176-BFE7-00B8335D0547}"/>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grpSp>
        <p:cxnSp>
          <p:nvCxnSpPr>
            <p:cNvPr id="52" name="Straight Arrow Connector 51">
              <a:extLst>
                <a:ext uri="{FF2B5EF4-FFF2-40B4-BE49-F238E27FC236}">
                  <a16:creationId xmlns:a16="http://schemas.microsoft.com/office/drawing/2014/main" id="{101968D4-4373-C5D6-C824-9551F952FD91}"/>
                </a:ext>
              </a:extLst>
            </p:cNvPr>
            <p:cNvCxnSpPr>
              <a:cxnSpLocks/>
            </p:cNvCxnSpPr>
            <p:nvPr/>
          </p:nvCxnSpPr>
          <p:spPr>
            <a:xfrm>
              <a:off x="8606318" y="6450657"/>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E84CDEAB-8860-1B34-4CBB-AACB61118530}"/>
                </a:ext>
              </a:extLst>
            </p:cNvPr>
            <p:cNvSpPr txBox="1"/>
            <p:nvPr/>
          </p:nvSpPr>
          <p:spPr>
            <a:xfrm>
              <a:off x="9662049" y="5428749"/>
              <a:ext cx="1170051" cy="523220"/>
            </a:xfrm>
            <a:prstGeom prst="rect">
              <a:avLst/>
            </a:prstGeom>
            <a:noFill/>
          </p:spPr>
          <p:txBody>
            <a:bodyPr wrap="square" rtlCol="0">
              <a:spAutoFit/>
            </a:bodyPr>
            <a:lstStyle/>
            <a:p>
              <a:pPr algn="ctr"/>
              <a:r>
                <a:rPr lang="vi-VN" sz="2800" b="1">
                  <a:latin typeface="+mj-lt"/>
                </a:rPr>
                <a:t>0x200</a:t>
              </a:r>
              <a:endParaRPr lang="en-US" sz="2800" b="1">
                <a:latin typeface="+mj-lt"/>
              </a:endParaRPr>
            </a:p>
          </p:txBody>
        </p:sp>
      </p:grpSp>
      <p:grpSp>
        <p:nvGrpSpPr>
          <p:cNvPr id="59" name="Group 58">
            <a:extLst>
              <a:ext uri="{FF2B5EF4-FFF2-40B4-BE49-F238E27FC236}">
                <a16:creationId xmlns:a16="http://schemas.microsoft.com/office/drawing/2014/main" id="{084F6B53-BEBF-D783-F01D-24DC2F515DDA}"/>
              </a:ext>
            </a:extLst>
          </p:cNvPr>
          <p:cNvGrpSpPr/>
          <p:nvPr/>
        </p:nvGrpSpPr>
        <p:grpSpPr>
          <a:xfrm>
            <a:off x="12274138" y="5446615"/>
            <a:ext cx="3680213" cy="1391472"/>
            <a:chOff x="12274136" y="5446615"/>
            <a:chExt cx="3680213" cy="1391472"/>
          </a:xfrm>
        </p:grpSpPr>
        <p:grpSp>
          <p:nvGrpSpPr>
            <p:cNvPr id="36" name="Group 35">
              <a:extLst>
                <a:ext uri="{FF2B5EF4-FFF2-40B4-BE49-F238E27FC236}">
                  <a16:creationId xmlns:a16="http://schemas.microsoft.com/office/drawing/2014/main" id="{51D29F01-601D-3E3A-2810-AA9FC8C1B6ED}"/>
                </a:ext>
              </a:extLst>
            </p:cNvPr>
            <p:cNvGrpSpPr/>
            <p:nvPr/>
          </p:nvGrpSpPr>
          <p:grpSpPr>
            <a:xfrm>
              <a:off x="13306555" y="5987499"/>
              <a:ext cx="2647794" cy="850588"/>
              <a:chOff x="1586409" y="6025363"/>
              <a:chExt cx="2647794" cy="850588"/>
            </a:xfrm>
          </p:grpSpPr>
          <p:sp>
            <p:nvSpPr>
              <p:cNvPr id="37" name="Rectangle 36">
                <a:extLst>
                  <a:ext uri="{FF2B5EF4-FFF2-40B4-BE49-F238E27FC236}">
                    <a16:creationId xmlns:a16="http://schemas.microsoft.com/office/drawing/2014/main" id="{32E7426F-EC4C-B36B-23F0-0CA9C4AE1DCE}"/>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4</a:t>
                </a:r>
                <a:r>
                  <a:rPr lang="vi-VN"/>
                  <a:t>%</a:t>
                </a:r>
                <a:endParaRPr lang="en-US"/>
              </a:p>
            </p:txBody>
          </p:sp>
          <p:sp>
            <p:nvSpPr>
              <p:cNvPr id="38" name="Rectangle 37">
                <a:extLst>
                  <a:ext uri="{FF2B5EF4-FFF2-40B4-BE49-F238E27FC236}">
                    <a16:creationId xmlns:a16="http://schemas.microsoft.com/office/drawing/2014/main" id="{81274888-B6C5-7BB7-8CE8-66F748E6A4C0}"/>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53" name="Straight Arrow Connector 52">
              <a:extLst>
                <a:ext uri="{FF2B5EF4-FFF2-40B4-BE49-F238E27FC236}">
                  <a16:creationId xmlns:a16="http://schemas.microsoft.com/office/drawing/2014/main" id="{2862A215-1BBF-85E6-276E-54E3EE96F968}"/>
                </a:ext>
              </a:extLst>
            </p:cNvPr>
            <p:cNvCxnSpPr>
              <a:cxnSpLocks/>
            </p:cNvCxnSpPr>
            <p:nvPr/>
          </p:nvCxnSpPr>
          <p:spPr>
            <a:xfrm>
              <a:off x="12274136" y="6488521"/>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56" name="TextBox 55">
              <a:extLst>
                <a:ext uri="{FF2B5EF4-FFF2-40B4-BE49-F238E27FC236}">
                  <a16:creationId xmlns:a16="http://schemas.microsoft.com/office/drawing/2014/main" id="{FD16C355-4C54-17C5-1C20-7E6CC84BF80E}"/>
                </a:ext>
              </a:extLst>
            </p:cNvPr>
            <p:cNvSpPr txBox="1"/>
            <p:nvPr/>
          </p:nvSpPr>
          <p:spPr>
            <a:xfrm>
              <a:off x="13291802" y="5446615"/>
              <a:ext cx="1170051" cy="523220"/>
            </a:xfrm>
            <a:prstGeom prst="rect">
              <a:avLst/>
            </a:prstGeom>
            <a:noFill/>
          </p:spPr>
          <p:txBody>
            <a:bodyPr wrap="square" rtlCol="0">
              <a:spAutoFit/>
            </a:bodyPr>
            <a:lstStyle/>
            <a:p>
              <a:pPr algn="ctr"/>
              <a:r>
                <a:rPr lang="vi-VN" sz="2800" b="1">
                  <a:latin typeface="+mj-lt"/>
                </a:rPr>
                <a:t> 0x100</a:t>
              </a:r>
              <a:endParaRPr lang="en-US" sz="2800" b="1">
                <a:latin typeface="+mj-lt"/>
              </a:endParaRPr>
            </a:p>
          </p:txBody>
        </p:sp>
      </p:grpSp>
      <p:sp>
        <p:nvSpPr>
          <p:cNvPr id="62" name="Rectangle 61">
            <a:extLst>
              <a:ext uri="{FF2B5EF4-FFF2-40B4-BE49-F238E27FC236}">
                <a16:creationId xmlns:a16="http://schemas.microsoft.com/office/drawing/2014/main" id="{FDFD4331-69F2-640D-27CA-3A16722666C4}"/>
              </a:ext>
            </a:extLst>
          </p:cNvPr>
          <p:cNvSpPr/>
          <p:nvPr/>
        </p:nvSpPr>
        <p:spPr>
          <a:xfrm>
            <a:off x="3617247" y="5987499"/>
            <a:ext cx="1323897" cy="85058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0xa68</a:t>
            </a:r>
            <a:endParaRPr lang="en-US" sz="3200" b="1">
              <a:solidFill>
                <a:schemeClr val="tx1"/>
              </a:solidFill>
              <a:latin typeface="+mj-lt"/>
            </a:endParaRPr>
          </a:p>
        </p:txBody>
      </p:sp>
      <p:sp>
        <p:nvSpPr>
          <p:cNvPr id="64" name="Rectangle 63">
            <a:extLst>
              <a:ext uri="{FF2B5EF4-FFF2-40B4-BE49-F238E27FC236}">
                <a16:creationId xmlns:a16="http://schemas.microsoft.com/office/drawing/2014/main" id="{64FCE686-A954-60DA-FA5A-09BF07777697}"/>
              </a:ext>
            </a:extLst>
          </p:cNvPr>
          <p:cNvSpPr/>
          <p:nvPr/>
        </p:nvSpPr>
        <p:spPr>
          <a:xfrm>
            <a:off x="7280833" y="5987499"/>
            <a:ext cx="1323897" cy="85058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sp>
        <p:nvSpPr>
          <p:cNvPr id="65" name="Rectangle 64">
            <a:extLst>
              <a:ext uri="{FF2B5EF4-FFF2-40B4-BE49-F238E27FC236}">
                <a16:creationId xmlns:a16="http://schemas.microsoft.com/office/drawing/2014/main" id="{1EDD1BB9-804D-F054-C769-20575FC7C95F}"/>
              </a:ext>
            </a:extLst>
          </p:cNvPr>
          <p:cNvSpPr/>
          <p:nvPr/>
        </p:nvSpPr>
        <p:spPr>
          <a:xfrm>
            <a:off x="10950241" y="5987499"/>
            <a:ext cx="1323897" cy="85058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spTree>
    <p:extLst>
      <p:ext uri="{BB962C8B-B14F-4D97-AF65-F5344CB8AC3E}">
        <p14:creationId xmlns:p14="http://schemas.microsoft.com/office/powerpoint/2010/main" val="80076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animBg="1"/>
      <p:bldP spid="6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Cấu trức dữ liệu của 1 node	</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pPr marL="0" indent="0">
              <a:buNone/>
            </a:pPr>
            <a:endParaRPr lang="vi-VN" sz="5400">
              <a:solidFill>
                <a:srgbClr val="0070C0"/>
              </a:solidFill>
              <a:latin typeface="Quicksand Medium" pitchFamily="2" charset="-93"/>
            </a:endParaRPr>
          </a:p>
          <a:p>
            <a:pPr marL="0" indent="0">
              <a:buNone/>
            </a:pPr>
            <a:r>
              <a:rPr lang="vi-VN" sz="5400">
                <a:solidFill>
                  <a:srgbClr val="0070C0"/>
                </a:solidFill>
                <a:latin typeface="Quicksand Medium" pitchFamily="2" charset="-93"/>
              </a:rPr>
              <a:t>	</a:t>
            </a:r>
            <a:r>
              <a:rPr lang="en-US" sz="5400">
                <a:solidFill>
                  <a:srgbClr val="0070C0"/>
                </a:solidFill>
                <a:latin typeface="Quicksand Medium" pitchFamily="2" charset="-93"/>
              </a:rPr>
              <a:t>struct</a:t>
            </a:r>
            <a:r>
              <a:rPr lang="en-US" sz="5400">
                <a:solidFill>
                  <a:srgbClr val="1C98ED"/>
                </a:solidFill>
                <a:latin typeface="Quicksand Medium" pitchFamily="2" charset="-93"/>
              </a:rPr>
              <a:t> </a:t>
            </a:r>
            <a:r>
              <a:rPr lang="en-US" sz="5400">
                <a:solidFill>
                  <a:srgbClr val="00B050"/>
                </a:solidFill>
                <a:latin typeface="Quicksand Medium" pitchFamily="2" charset="-93"/>
              </a:rPr>
              <a:t>NODE</a:t>
            </a:r>
            <a:r>
              <a:rPr lang="en-US" sz="5400">
                <a:solidFill>
                  <a:srgbClr val="1C98ED"/>
                </a:solidFill>
                <a:latin typeface="Quicksand Medium" pitchFamily="2" charset="-93"/>
              </a:rPr>
              <a:t> </a:t>
            </a:r>
            <a:r>
              <a:rPr lang="en-US" sz="5400">
                <a:latin typeface="Quicksand Medium" pitchFamily="2" charset="-93"/>
              </a:rPr>
              <a:t>{</a:t>
            </a:r>
          </a:p>
          <a:p>
            <a:pPr marL="0" indent="0">
              <a:buNone/>
            </a:pPr>
            <a:r>
              <a:rPr lang="vi-VN" sz="5400">
                <a:solidFill>
                  <a:srgbClr val="0070C0"/>
                </a:solidFill>
                <a:latin typeface="Quicksand Medium" pitchFamily="2" charset="-93"/>
              </a:rPr>
              <a:t>		</a:t>
            </a:r>
            <a:r>
              <a:rPr lang="en-US" sz="5400">
                <a:solidFill>
                  <a:srgbClr val="0070C0"/>
                </a:solidFill>
                <a:latin typeface="Quicksand Medium" pitchFamily="2" charset="-93"/>
              </a:rPr>
              <a:t>Data</a:t>
            </a:r>
            <a:r>
              <a:rPr lang="en-US" sz="5400">
                <a:solidFill>
                  <a:srgbClr val="1C98ED"/>
                </a:solidFill>
                <a:latin typeface="Quicksand Medium" pitchFamily="2" charset="-93"/>
              </a:rPr>
              <a:t> </a:t>
            </a:r>
            <a:r>
              <a:rPr lang="en-US" sz="5400">
                <a:solidFill>
                  <a:schemeClr val="accent2"/>
                </a:solidFill>
                <a:latin typeface="Quicksand Medium" pitchFamily="2" charset="-93"/>
              </a:rPr>
              <a:t>info</a:t>
            </a:r>
            <a:r>
              <a:rPr lang="en-US" sz="5400">
                <a:latin typeface="Quicksand Medium" pitchFamily="2" charset="-93"/>
              </a:rPr>
              <a:t>;</a:t>
            </a:r>
          </a:p>
          <a:p>
            <a:pPr marL="0" indent="0">
              <a:buNone/>
            </a:pPr>
            <a:r>
              <a:rPr lang="vi-VN" sz="5400">
                <a:solidFill>
                  <a:srgbClr val="00B050"/>
                </a:solidFill>
                <a:latin typeface="Quicksand Medium" pitchFamily="2" charset="-93"/>
              </a:rPr>
              <a:t>		</a:t>
            </a:r>
            <a:r>
              <a:rPr lang="en-US" sz="5400">
                <a:solidFill>
                  <a:srgbClr val="00B050"/>
                </a:solidFill>
                <a:latin typeface="Quicksand Medium" pitchFamily="2" charset="-93"/>
              </a:rPr>
              <a:t>NODE* </a:t>
            </a:r>
            <a:r>
              <a:rPr lang="en-US" sz="5400" err="1">
                <a:solidFill>
                  <a:schemeClr val="accent2"/>
                </a:solidFill>
                <a:latin typeface="Quicksand Medium" pitchFamily="2" charset="-93"/>
              </a:rPr>
              <a:t>pNext</a:t>
            </a:r>
            <a:r>
              <a:rPr lang="en-US" sz="5400">
                <a:latin typeface="Quicksand Medium" pitchFamily="2" charset="-93"/>
              </a:rPr>
              <a:t>;</a:t>
            </a:r>
            <a:endParaRPr lang="vi-VN" sz="5400">
              <a:latin typeface="Quicksand Medium" pitchFamily="2" charset="-93"/>
            </a:endParaRPr>
          </a:p>
          <a:p>
            <a:pPr marL="0" indent="0">
              <a:buNone/>
            </a:pPr>
            <a:r>
              <a:rPr lang="vi-VN" sz="5400">
                <a:latin typeface="Quicksand Medium" pitchFamily="2" charset="-93"/>
              </a:rPr>
              <a:t>	</a:t>
            </a:r>
            <a:r>
              <a:rPr lang="en-US" sz="5400">
                <a:latin typeface="Quicksand Medium" pitchFamily="2" charset="-93"/>
              </a:rPr>
              <a:t>};</a:t>
            </a:r>
          </a:p>
          <a:p>
            <a:endParaRPr lang="en-US" sz="3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Cấu trúc dữ liệu của DSLK đơn</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a:bodyPr>
          <a:lstStyle/>
          <a:p>
            <a:pPr marL="0" indent="0">
              <a:buNone/>
              <a:defRPr/>
            </a:pPr>
            <a:endParaRPr lang="vi-VN" sz="5400">
              <a:solidFill>
                <a:srgbClr val="0070C0"/>
              </a:solidFill>
              <a:latin typeface="Quicksand Medium" pitchFamily="2" charset="-93"/>
            </a:endParaRPr>
          </a:p>
          <a:p>
            <a:pPr marL="0" indent="0">
              <a:buNone/>
              <a:defRPr/>
            </a:pPr>
            <a:r>
              <a:rPr lang="vi-VN" sz="5400">
                <a:solidFill>
                  <a:srgbClr val="0070C0"/>
                </a:solidFill>
                <a:latin typeface="Quicksand Medium" pitchFamily="2" charset="-93"/>
              </a:rPr>
              <a:t>	</a:t>
            </a:r>
            <a:r>
              <a:rPr lang="en-US" sz="5400">
                <a:solidFill>
                  <a:srgbClr val="0070C0"/>
                </a:solidFill>
                <a:latin typeface="Quicksand Medium" pitchFamily="2" charset="-93"/>
              </a:rPr>
              <a:t>struct</a:t>
            </a:r>
            <a:r>
              <a:rPr lang="en-US" sz="5400">
                <a:solidFill>
                  <a:srgbClr val="1C98ED"/>
                </a:solidFill>
                <a:latin typeface="Quicksand Medium" pitchFamily="2" charset="-93"/>
              </a:rPr>
              <a:t> </a:t>
            </a:r>
            <a:r>
              <a:rPr lang="vi-VN" sz="5400">
                <a:solidFill>
                  <a:srgbClr val="00B050"/>
                </a:solidFill>
                <a:latin typeface="Quicksand Medium" pitchFamily="2" charset="-93"/>
              </a:rPr>
              <a:t>LIST</a:t>
            </a:r>
            <a:r>
              <a:rPr lang="en-US" sz="5400">
                <a:solidFill>
                  <a:srgbClr val="1C98ED"/>
                </a:solidFill>
                <a:latin typeface="Quicksand Medium" pitchFamily="2" charset="-93"/>
              </a:rPr>
              <a:t> </a:t>
            </a:r>
            <a:r>
              <a:rPr lang="en-US" sz="5400">
                <a:solidFill>
                  <a:prstClr val="black"/>
                </a:solidFill>
                <a:latin typeface="Quicksand Medium" pitchFamily="2" charset="-93"/>
              </a:rPr>
              <a:t>{</a:t>
            </a:r>
          </a:p>
          <a:p>
            <a:pPr marL="0" indent="0">
              <a:buNone/>
              <a:defRPr/>
            </a:pPr>
            <a:r>
              <a:rPr lang="vi-VN" sz="5400">
                <a:solidFill>
                  <a:srgbClr val="0070C0"/>
                </a:solidFill>
                <a:latin typeface="Quicksand Medium" pitchFamily="2" charset="-93"/>
              </a:rPr>
              <a:t>		</a:t>
            </a:r>
            <a:r>
              <a:rPr lang="vi-VN" sz="5400">
                <a:solidFill>
                  <a:srgbClr val="00B050"/>
                </a:solidFill>
                <a:latin typeface="Quicksand Medium" pitchFamily="2" charset="-93"/>
              </a:rPr>
              <a:t>NODE*</a:t>
            </a:r>
            <a:r>
              <a:rPr lang="en-US" sz="5400">
                <a:solidFill>
                  <a:srgbClr val="00B050"/>
                </a:solidFill>
                <a:latin typeface="Quicksand Medium" pitchFamily="2" charset="-93"/>
              </a:rPr>
              <a:t> </a:t>
            </a:r>
            <a:r>
              <a:rPr lang="vi-VN" sz="5400">
                <a:solidFill>
                  <a:srgbClr val="C0504D"/>
                </a:solidFill>
                <a:latin typeface="Quicksand Medium" pitchFamily="2" charset="-93"/>
              </a:rPr>
              <a:t>pHead</a:t>
            </a:r>
            <a:r>
              <a:rPr lang="en-US" sz="5400">
                <a:solidFill>
                  <a:prstClr val="black"/>
                </a:solidFill>
                <a:latin typeface="Quicksand Medium" pitchFamily="2" charset="-93"/>
              </a:rPr>
              <a:t>;</a:t>
            </a:r>
          </a:p>
          <a:p>
            <a:pPr marL="0" indent="0">
              <a:buNone/>
              <a:defRPr/>
            </a:pPr>
            <a:r>
              <a:rPr lang="vi-VN" sz="5400">
                <a:solidFill>
                  <a:srgbClr val="00B050"/>
                </a:solidFill>
                <a:latin typeface="Quicksand Medium" pitchFamily="2" charset="-93"/>
              </a:rPr>
              <a:t>		</a:t>
            </a:r>
            <a:r>
              <a:rPr lang="en-US" sz="5400">
                <a:solidFill>
                  <a:srgbClr val="00B050"/>
                </a:solidFill>
                <a:latin typeface="Quicksand Medium" pitchFamily="2" charset="-93"/>
              </a:rPr>
              <a:t>NODE* </a:t>
            </a:r>
            <a:r>
              <a:rPr lang="vi-VN" sz="5400">
                <a:solidFill>
                  <a:srgbClr val="C0504D"/>
                </a:solidFill>
                <a:latin typeface="Quicksand Medium" pitchFamily="2" charset="-93"/>
              </a:rPr>
              <a:t>pTail</a:t>
            </a:r>
            <a:r>
              <a:rPr lang="en-US" sz="5400">
                <a:solidFill>
                  <a:prstClr val="black"/>
                </a:solidFill>
                <a:latin typeface="Quicksand Medium" pitchFamily="2" charset="-93"/>
              </a:rPr>
              <a:t>;</a:t>
            </a:r>
            <a:endParaRPr lang="vi-VN" sz="5400">
              <a:solidFill>
                <a:prstClr val="black"/>
              </a:solidFill>
              <a:latin typeface="Quicksand Medium" pitchFamily="2" charset="-93"/>
            </a:endParaRPr>
          </a:p>
          <a:p>
            <a:pPr marL="0" indent="0">
              <a:buNone/>
              <a:defRPr/>
            </a:pPr>
            <a:r>
              <a:rPr lang="vi-VN" sz="5400">
                <a:solidFill>
                  <a:prstClr val="black"/>
                </a:solidFill>
                <a:latin typeface="Quicksand Medium" pitchFamily="2" charset="-93"/>
              </a:rPr>
              <a:t>	</a:t>
            </a:r>
            <a:r>
              <a:rPr lang="en-US" sz="5400">
                <a:solidFill>
                  <a:prstClr val="black"/>
                </a:solidFill>
                <a:latin typeface="Quicksand Medium" pitchFamily="2" charset="-93"/>
              </a:rPr>
              <a:t>};</a:t>
            </a:r>
          </a:p>
          <a:p>
            <a:pPr>
              <a:defRPr/>
            </a:pPr>
            <a:endParaRPr lang="en-US" sz="3000">
              <a:solidFill>
                <a:srgbClr val="1C98ED"/>
              </a:solidFill>
              <a:latin typeface="Quicksand Medium" pitchFamily="2" charset="-93"/>
            </a:endParaRPr>
          </a:p>
          <a:p>
            <a:endParaRPr lang="en-US" sz="3000">
              <a:solidFill>
                <a:srgbClr val="1C98ED"/>
              </a:solidFill>
              <a:latin typeface="Quicksand Medium" pitchFamily="2" charset="-93"/>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cơ bản trên DSLK đơn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3923458" y="3315083"/>
            <a:ext cx="9860921" cy="6296548"/>
          </a:xfrm>
        </p:spPr>
        <p:txBody>
          <a:bodyPr>
            <a:noAutofit/>
          </a:bodyPr>
          <a:lstStyle/>
          <a:p>
            <a:pPr>
              <a:buFontTx/>
              <a:buChar char="-"/>
            </a:pPr>
            <a:r>
              <a:rPr lang="vi-VN" sz="4000">
                <a:solidFill>
                  <a:srgbClr val="1C98ED"/>
                </a:solidFill>
                <a:latin typeface="Quicksand Medium" pitchFamily="2" charset="-93"/>
              </a:rPr>
              <a:t>Tạo một danh sách liên kết đơn rỗng</a:t>
            </a:r>
          </a:p>
          <a:p>
            <a:pPr>
              <a:buFontTx/>
              <a:buChar char="-"/>
            </a:pPr>
            <a:r>
              <a:rPr lang="vi-VN" sz="4000">
                <a:solidFill>
                  <a:srgbClr val="1C98ED"/>
                </a:solidFill>
                <a:latin typeface="Quicksand Medium" pitchFamily="2" charset="-93"/>
              </a:rPr>
              <a:t>Tạo một Node mới</a:t>
            </a:r>
          </a:p>
          <a:p>
            <a:pPr>
              <a:buFontTx/>
              <a:buChar char="-"/>
            </a:pPr>
            <a:r>
              <a:rPr lang="vi-VN" sz="4000">
                <a:solidFill>
                  <a:srgbClr val="1C98ED"/>
                </a:solidFill>
                <a:latin typeface="Quicksand Medium" pitchFamily="2" charset="-93"/>
              </a:rPr>
              <a:t>Thêm một Node và đầu danh sách</a:t>
            </a:r>
          </a:p>
          <a:p>
            <a:pPr>
              <a:buFontTx/>
              <a:buChar char="-"/>
            </a:pPr>
            <a:r>
              <a:rPr lang="vi-VN" sz="4000">
                <a:solidFill>
                  <a:srgbClr val="1C98ED"/>
                </a:solidFill>
                <a:latin typeface="Quicksand Medium" pitchFamily="2" charset="-93"/>
              </a:rPr>
              <a:t>Thêm một Node vào cuối danh sách</a:t>
            </a:r>
          </a:p>
          <a:p>
            <a:pPr>
              <a:buFontTx/>
              <a:buChar char="-"/>
            </a:pPr>
            <a:r>
              <a:rPr lang="vi-VN" sz="4000">
                <a:solidFill>
                  <a:srgbClr val="1C98ED"/>
                </a:solidFill>
                <a:latin typeface="Quicksand Medium" pitchFamily="2" charset="-93"/>
              </a:rPr>
              <a:t>Thêm một Node vào địa chỉ cho trước</a:t>
            </a:r>
          </a:p>
          <a:p>
            <a:pPr>
              <a:buFontTx/>
              <a:buChar char="-"/>
            </a:pPr>
            <a:r>
              <a:rPr lang="vi-VN" sz="4000">
                <a:solidFill>
                  <a:srgbClr val="1C98ED"/>
                </a:solidFill>
                <a:latin typeface="Quicksand Medium" pitchFamily="2" charset="-93"/>
              </a:rPr>
              <a:t>Xóa một Node</a:t>
            </a:r>
          </a:p>
          <a:p>
            <a:pPr>
              <a:buFontTx/>
              <a:buChar char="-"/>
            </a:pPr>
            <a:r>
              <a:rPr lang="vi-VN" sz="4000">
                <a:solidFill>
                  <a:srgbClr val="1C98ED"/>
                </a:solidFill>
                <a:latin typeface="Quicksand Medium" pitchFamily="2" charset="-93"/>
              </a:rPr>
              <a:t>Nhập danh sách liên kết đơn</a:t>
            </a:r>
          </a:p>
          <a:p>
            <a:pPr>
              <a:buFontTx/>
              <a:buChar char="-"/>
            </a:pPr>
            <a:r>
              <a:rPr lang="vi-VN" sz="4000">
                <a:solidFill>
                  <a:srgbClr val="1C98ED"/>
                </a:solidFill>
                <a:latin typeface="Quicksand Medium" pitchFamily="2" charset="-93"/>
              </a:rPr>
              <a:t>Xuất danh sách liên kết đơn </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8753660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Tạo một danh sách rỗng</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pPr marL="0" indent="0">
              <a:buNone/>
            </a:pPr>
            <a:r>
              <a:rPr lang="vi-VN" sz="3000">
                <a:solidFill>
                  <a:srgbClr val="1C98ED"/>
                </a:solidFill>
                <a:latin typeface="Quicksand Medium" pitchFamily="2" charset="-93"/>
              </a:rPr>
              <a:t> </a:t>
            </a:r>
          </a:p>
          <a:p>
            <a:pPr marL="0" indent="0">
              <a:buNone/>
            </a:pPr>
            <a:endParaRPr lang="vi-VN" sz="3000">
              <a:solidFill>
                <a:srgbClr val="1C98ED"/>
              </a:solidFill>
              <a:latin typeface="Quicksand Medium" pitchFamily="2" charset="-93"/>
            </a:endParaRPr>
          </a:p>
          <a:p>
            <a:pPr marL="0" indent="0">
              <a:buNone/>
            </a:pPr>
            <a:endParaRPr lang="vi-VN" sz="3000">
              <a:solidFill>
                <a:srgbClr val="1C98ED"/>
              </a:solidFill>
              <a:latin typeface="Quicksand Medium" pitchFamily="2" charset="-93"/>
            </a:endParaRPr>
          </a:p>
          <a:p>
            <a:pPr marL="0" indent="0">
              <a:buNone/>
            </a:pPr>
            <a:endParaRPr lang="en-US" sz="4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Tạo một node mới</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0" name="Picture 39">
            <a:extLst>
              <a:ext uri="{FF2B5EF4-FFF2-40B4-BE49-F238E27FC236}">
                <a16:creationId xmlns:a16="http://schemas.microsoft.com/office/drawing/2014/main" id="{5EC2CEC6-EAC2-11F9-8FEF-79FF30118236}"/>
              </a:ext>
            </a:extLst>
          </p:cNvPr>
          <p:cNvPicPr>
            <a:picLocks noChangeAspect="1"/>
          </p:cNvPicPr>
          <p:nvPr/>
        </p:nvPicPr>
        <p:blipFill>
          <a:blip r:embed="rId10"/>
          <a:stretch>
            <a:fillRect/>
          </a:stretch>
        </p:blipFill>
        <p:spPr>
          <a:xfrm>
            <a:off x="9950295" y="3748537"/>
            <a:ext cx="7405160" cy="5571961"/>
          </a:xfrm>
          <a:prstGeom prst="rect">
            <a:avLst/>
          </a:prstGeom>
        </p:spPr>
      </p:pic>
      <p:pic>
        <p:nvPicPr>
          <p:cNvPr id="42" name="Picture 41">
            <a:extLst>
              <a:ext uri="{FF2B5EF4-FFF2-40B4-BE49-F238E27FC236}">
                <a16:creationId xmlns:a16="http://schemas.microsoft.com/office/drawing/2014/main" id="{C5F3963C-48C7-41E3-5DF3-E87BC7D30852}"/>
              </a:ext>
            </a:extLst>
          </p:cNvPr>
          <p:cNvPicPr>
            <a:picLocks noChangeAspect="1"/>
          </p:cNvPicPr>
          <p:nvPr/>
        </p:nvPicPr>
        <p:blipFill>
          <a:blip r:embed="rId11"/>
          <a:stretch>
            <a:fillRect/>
          </a:stretch>
        </p:blipFill>
        <p:spPr>
          <a:xfrm>
            <a:off x="1022926" y="5143500"/>
            <a:ext cx="7526876" cy="2391923"/>
          </a:xfrm>
          <a:prstGeom prst="rect">
            <a:avLst/>
          </a:prstGeom>
        </p:spPr>
      </p:pic>
    </p:spTree>
    <p:extLst>
      <p:ext uri="{BB962C8B-B14F-4D97-AF65-F5344CB8AC3E}">
        <p14:creationId xmlns:p14="http://schemas.microsoft.com/office/powerpoint/2010/main" val="19777323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Nguyên tắc thêm</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lnSpcReduction="10000"/>
          </a:bodyPr>
          <a:lstStyle/>
          <a:p>
            <a:pPr algn="just">
              <a:buFontTx/>
              <a:buChar char="-"/>
            </a:pPr>
            <a:r>
              <a:rPr lang="vi-VN" sz="4400">
                <a:solidFill>
                  <a:srgbClr val="1C98ED"/>
                </a:solidFill>
                <a:latin typeface="Quicksand Medium" pitchFamily="2" charset="-93"/>
              </a:rPr>
              <a:t>Khi thêm 1 phần tử vào List thì làm cho </a:t>
            </a:r>
            <a:r>
              <a:rPr lang="vi-VN" sz="4400">
                <a:solidFill>
                  <a:srgbClr val="FF0000"/>
                </a:solidFill>
                <a:latin typeface="Quicksand Medium" pitchFamily="2" charset="-93"/>
              </a:rPr>
              <a:t>pHead</a:t>
            </a:r>
            <a:r>
              <a:rPr lang="vi-VN" sz="4400">
                <a:solidFill>
                  <a:srgbClr val="1C98ED"/>
                </a:solidFill>
                <a:latin typeface="Quicksand Medium" pitchFamily="2" charset="-93"/>
              </a:rPr>
              <a:t>, </a:t>
            </a:r>
            <a:r>
              <a:rPr lang="vi-VN" sz="4400">
                <a:solidFill>
                  <a:srgbClr val="FF0000"/>
                </a:solidFill>
                <a:latin typeface="Quicksand Medium" pitchFamily="2" charset="-93"/>
              </a:rPr>
              <a:t>pTail</a:t>
            </a:r>
            <a:r>
              <a:rPr lang="vi-VN" sz="4400">
                <a:solidFill>
                  <a:srgbClr val="1C98ED"/>
                </a:solidFill>
                <a:latin typeface="Quicksand Medium" pitchFamily="2" charset="-93"/>
              </a:rPr>
              <a:t> thay đổi</a:t>
            </a:r>
          </a:p>
          <a:p>
            <a:pPr>
              <a:buFontTx/>
              <a:buChar char="-"/>
            </a:pPr>
            <a:r>
              <a:rPr lang="vi-VN" sz="4400">
                <a:solidFill>
                  <a:srgbClr val="1C98ED"/>
                </a:solidFill>
                <a:latin typeface="Quicksand Medium" pitchFamily="2" charset="-93"/>
              </a:rPr>
              <a:t>Các vị trí thêm 1 phần tử vào List</a:t>
            </a:r>
          </a:p>
          <a:p>
            <a:pPr marL="0" indent="0">
              <a:buNone/>
            </a:pPr>
            <a:r>
              <a:rPr lang="vi-VN" sz="4400">
                <a:solidFill>
                  <a:srgbClr val="1C98ED"/>
                </a:solidFill>
                <a:latin typeface="Quicksand Medium" pitchFamily="2" charset="-93"/>
              </a:rPr>
              <a:t>  + Thêm vào </a:t>
            </a:r>
            <a:r>
              <a:rPr lang="vi-VN" sz="4400" b="1">
                <a:solidFill>
                  <a:srgbClr val="FF0000"/>
                </a:solidFill>
                <a:latin typeface="Quicksand Medium" pitchFamily="2" charset="-93"/>
              </a:rPr>
              <a:t>đầu</a:t>
            </a:r>
            <a:r>
              <a:rPr lang="vi-VN" sz="4400">
                <a:solidFill>
                  <a:srgbClr val="1C98ED"/>
                </a:solidFill>
                <a:latin typeface="Quicksand Medium" pitchFamily="2" charset="-93"/>
              </a:rPr>
              <a:t> List đơn</a:t>
            </a:r>
          </a:p>
          <a:p>
            <a:pPr marL="0" indent="0">
              <a:buNone/>
            </a:pPr>
            <a:r>
              <a:rPr lang="vi-VN" sz="4400">
                <a:solidFill>
                  <a:srgbClr val="1C98ED"/>
                </a:solidFill>
                <a:latin typeface="Quicksand Medium" pitchFamily="2" charset="-93"/>
              </a:rPr>
              <a:t>  + Thêm vào </a:t>
            </a:r>
            <a:r>
              <a:rPr lang="vi-VN" sz="4400" b="1">
                <a:solidFill>
                  <a:srgbClr val="FF0000"/>
                </a:solidFill>
                <a:latin typeface="Quicksand Medium" pitchFamily="2" charset="-93"/>
              </a:rPr>
              <a:t>cuối</a:t>
            </a:r>
            <a:r>
              <a:rPr lang="vi-VN" sz="4400">
                <a:solidFill>
                  <a:srgbClr val="1C98ED"/>
                </a:solidFill>
                <a:latin typeface="Quicksand Medium" pitchFamily="2" charset="-93"/>
              </a:rPr>
              <a:t> List</a:t>
            </a:r>
          </a:p>
          <a:p>
            <a:pPr marL="0" indent="0">
              <a:buNone/>
            </a:pPr>
            <a:r>
              <a:rPr lang="vi-VN" sz="4400">
                <a:solidFill>
                  <a:srgbClr val="1C98ED"/>
                </a:solidFill>
                <a:latin typeface="Quicksand Medium" pitchFamily="2" charset="-93"/>
              </a:rPr>
              <a:t>  + Thêm vào </a:t>
            </a:r>
            <a:r>
              <a:rPr lang="vi-VN" sz="4400" b="1">
                <a:solidFill>
                  <a:srgbClr val="FF0000"/>
                </a:solidFill>
                <a:latin typeface="Quicksand Medium" pitchFamily="2" charset="-93"/>
              </a:rPr>
              <a:t>sau 1 phần tử Q </a:t>
            </a:r>
            <a:r>
              <a:rPr lang="vi-VN" sz="4400">
                <a:solidFill>
                  <a:srgbClr val="1C98ED"/>
                </a:solidFill>
                <a:latin typeface="Quicksand Medium" pitchFamily="2" charset="-93"/>
              </a:rPr>
              <a:t>trong List</a:t>
            </a:r>
          </a:p>
          <a:p>
            <a:pPr marL="0" indent="0">
              <a:buNone/>
            </a:pPr>
            <a:endParaRPr lang="en-US" sz="4400">
              <a:solidFill>
                <a:srgbClr val="1C98ED"/>
              </a:solidFill>
              <a:latin typeface="Quicksand Medium" pitchFamily="2" charset="-93"/>
            </a:endParaRPr>
          </a:p>
          <a:p>
            <a:endParaRPr lang="en-US" sz="4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6735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Thêm một phần tử vào đầu DSLK</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lnSpcReduction="10000"/>
          </a:bodyPr>
          <a:lstStyle/>
          <a:p>
            <a:pPr marL="0" indent="0">
              <a:buNone/>
            </a:pPr>
            <a:r>
              <a:rPr lang="vi-VN" sz="5400">
                <a:solidFill>
                  <a:srgbClr val="1C98ED"/>
                </a:solidFill>
                <a:latin typeface="Quicksand Medium" pitchFamily="2" charset="-93"/>
              </a:rPr>
              <a:t>Nếu List rỗng thì</a:t>
            </a:r>
          </a:p>
          <a:p>
            <a:pPr marL="0" indent="0">
              <a:buNone/>
            </a:pPr>
            <a:r>
              <a:rPr lang="vi-VN" sz="5400">
                <a:solidFill>
                  <a:srgbClr val="1C98ED"/>
                </a:solidFill>
                <a:latin typeface="Quicksand Medium" pitchFamily="2" charset="-93"/>
              </a:rPr>
              <a:t>	+ </a:t>
            </a:r>
            <a:r>
              <a:rPr lang="vi-VN" sz="5400">
                <a:solidFill>
                  <a:srgbClr val="FF0000"/>
                </a:solidFill>
                <a:latin typeface="Quicksand Medium" pitchFamily="2" charset="-93"/>
              </a:rPr>
              <a:t>pHead</a:t>
            </a:r>
            <a:r>
              <a:rPr lang="vi-VN" sz="5400">
                <a:solidFill>
                  <a:srgbClr val="1C98ED"/>
                </a:solidFill>
                <a:latin typeface="Quicksand Medium" pitchFamily="2" charset="-93"/>
              </a:rPr>
              <a:t> = p;</a:t>
            </a:r>
          </a:p>
          <a:p>
            <a:pPr marL="0" indent="0">
              <a:buNone/>
            </a:pPr>
            <a:r>
              <a:rPr lang="vi-VN" sz="5400">
                <a:solidFill>
                  <a:srgbClr val="1C98ED"/>
                </a:solidFill>
                <a:latin typeface="Quicksand Medium" pitchFamily="2" charset="-93"/>
              </a:rPr>
              <a:t>	+ </a:t>
            </a:r>
            <a:r>
              <a:rPr lang="vi-VN" sz="5400">
                <a:solidFill>
                  <a:srgbClr val="FF0000"/>
                </a:solidFill>
                <a:latin typeface="Quicksand Medium" pitchFamily="2" charset="-93"/>
              </a:rPr>
              <a:t>pTail </a:t>
            </a:r>
            <a:r>
              <a:rPr lang="vi-VN" sz="5400">
                <a:solidFill>
                  <a:srgbClr val="1C98ED"/>
                </a:solidFill>
                <a:latin typeface="Quicksand Medium" pitchFamily="2" charset="-93"/>
              </a:rPr>
              <a:t>= </a:t>
            </a:r>
            <a:r>
              <a:rPr lang="vi-VN" sz="5400">
                <a:solidFill>
                  <a:srgbClr val="FF0000"/>
                </a:solidFill>
                <a:latin typeface="Quicksand Medium" pitchFamily="2" charset="-93"/>
              </a:rPr>
              <a:t>pHead</a:t>
            </a:r>
            <a:r>
              <a:rPr lang="vi-VN" sz="5400">
                <a:solidFill>
                  <a:srgbClr val="1C98ED"/>
                </a:solidFill>
                <a:latin typeface="Quicksand Medium" pitchFamily="2" charset="-93"/>
              </a:rPr>
              <a:t>;</a:t>
            </a:r>
          </a:p>
          <a:p>
            <a:pPr marL="0" indent="0">
              <a:buNone/>
            </a:pPr>
            <a:r>
              <a:rPr lang="vi-VN" sz="5400">
                <a:solidFill>
                  <a:srgbClr val="1C98ED"/>
                </a:solidFill>
                <a:latin typeface="Quicksand Medium" pitchFamily="2" charset="-93"/>
              </a:rPr>
              <a:t>Ngược lại</a:t>
            </a:r>
          </a:p>
          <a:p>
            <a:pPr marL="0" indent="0">
              <a:buNone/>
            </a:pPr>
            <a:r>
              <a:rPr lang="vi-VN" sz="5400">
                <a:solidFill>
                  <a:srgbClr val="1C98ED"/>
                </a:solidFill>
                <a:latin typeface="Quicksand Medium" pitchFamily="2" charset="-93"/>
              </a:rPr>
              <a:t>	+ p-&gt;pNext = </a:t>
            </a:r>
            <a:r>
              <a:rPr lang="vi-VN" sz="5400">
                <a:solidFill>
                  <a:srgbClr val="FF0000"/>
                </a:solidFill>
                <a:latin typeface="Quicksand Medium" pitchFamily="2" charset="-93"/>
              </a:rPr>
              <a:t>pHead</a:t>
            </a:r>
            <a:r>
              <a:rPr lang="vi-VN" sz="5400">
                <a:solidFill>
                  <a:srgbClr val="1C98ED"/>
                </a:solidFill>
                <a:latin typeface="Quicksand Medium" pitchFamily="2" charset="-93"/>
              </a:rPr>
              <a:t>;</a:t>
            </a:r>
          </a:p>
          <a:p>
            <a:pPr marL="0" indent="0">
              <a:buNone/>
            </a:pPr>
            <a:r>
              <a:rPr lang="vi-VN" sz="5400">
                <a:solidFill>
                  <a:srgbClr val="1C98ED"/>
                </a:solidFill>
                <a:latin typeface="Quicksand Medium" pitchFamily="2" charset="-93"/>
              </a:rPr>
              <a:t>	+ </a:t>
            </a:r>
            <a:r>
              <a:rPr lang="vi-VN" sz="5400">
                <a:solidFill>
                  <a:srgbClr val="FF0000"/>
                </a:solidFill>
                <a:latin typeface="Quicksand Medium" pitchFamily="2" charset="-93"/>
              </a:rPr>
              <a:t>pHead</a:t>
            </a:r>
            <a:r>
              <a:rPr lang="vi-VN" sz="5400">
                <a:solidFill>
                  <a:srgbClr val="1C98ED"/>
                </a:solidFill>
                <a:latin typeface="Quicksand Medium" pitchFamily="2" charset="-93"/>
              </a:rPr>
              <a:t> = p</a:t>
            </a:r>
          </a:p>
          <a:p>
            <a:pPr marL="0" indent="0">
              <a:buNone/>
            </a:pPr>
            <a:endParaRPr lang="en-US" sz="3000">
              <a:solidFill>
                <a:srgbClr val="1C98ED"/>
              </a:solidFill>
              <a:latin typeface="Quicksand Medium" pitchFamily="2" charset="-93"/>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96849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descr="Untitled.png">
            <a:extLst>
              <a:ext uri="{FF2B5EF4-FFF2-40B4-BE49-F238E27FC236}">
                <a16:creationId xmlns:a16="http://schemas.microsoft.com/office/drawing/2014/main" id="{A84B5183-8EBF-02FD-A8D2-2565BDD64D9F}"/>
              </a:ext>
            </a:extLst>
          </p:cNvPr>
          <p:cNvPicPr>
            <a:picLocks noChangeAspect="1"/>
          </p:cNvPicPr>
          <p:nvPr/>
        </p:nvPicPr>
        <p:blipFill>
          <a:blip r:embed="rId10"/>
          <a:stretch>
            <a:fillRect/>
          </a:stretch>
        </p:blipFill>
        <p:spPr>
          <a:xfrm>
            <a:off x="622037" y="3252789"/>
            <a:ext cx="7959697" cy="6387411"/>
          </a:xfrm>
          <a:prstGeom prst="rect">
            <a:avLst/>
          </a:prstGeom>
        </p:spPr>
      </p:pic>
      <p:pic>
        <p:nvPicPr>
          <p:cNvPr id="11" name="Content Placeholder 4" descr="image.png">
            <a:extLst>
              <a:ext uri="{FF2B5EF4-FFF2-40B4-BE49-F238E27FC236}">
                <a16:creationId xmlns:a16="http://schemas.microsoft.com/office/drawing/2014/main" id="{76FF5F8B-6AF7-A937-28C8-C195F3FC4C5B}"/>
              </a:ext>
            </a:extLst>
          </p:cNvPr>
          <p:cNvPicPr>
            <a:picLocks noGrp="1" noChangeAspect="1"/>
          </p:cNvPicPr>
          <p:nvPr>
            <p:ph idx="1"/>
          </p:nvPr>
        </p:nvPicPr>
        <p:blipFill>
          <a:blip r:embed="rId11"/>
          <a:stretch>
            <a:fillRect/>
          </a:stretch>
        </p:blipFill>
        <p:spPr>
          <a:xfrm>
            <a:off x="8610602" y="3880815"/>
            <a:ext cx="8724189" cy="4436028"/>
          </a:xfrm>
        </p:spPr>
      </p:pic>
    </p:spTree>
    <p:extLst>
      <p:ext uri="{BB962C8B-B14F-4D97-AF65-F5344CB8AC3E}">
        <p14:creationId xmlns:p14="http://schemas.microsoft.com/office/powerpoint/2010/main" val="644836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một node vào đầu danh sách</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2F70F75D-AD03-2FAD-AB1D-2B06BE3180A5}"/>
              </a:ext>
            </a:extLst>
          </p:cNvPr>
          <p:cNvPicPr>
            <a:picLocks noGrp="1" noChangeAspect="1"/>
          </p:cNvPicPr>
          <p:nvPr>
            <p:ph sz="half" idx="2"/>
          </p:nvPr>
        </p:nvPicPr>
        <p:blipFill>
          <a:blip r:embed="rId8"/>
          <a:stretch>
            <a:fillRect/>
          </a:stretch>
        </p:blipFill>
        <p:spPr>
          <a:xfrm>
            <a:off x="1164476" y="3762359"/>
            <a:ext cx="7503956" cy="5633468"/>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Thêm một node vào cuối danh sách</a:t>
            </a:r>
            <a:endParaRPr lang="en-US" sz="4000">
              <a:solidFill>
                <a:srgbClr val="1C98ED"/>
              </a:solidFill>
              <a:latin typeface="DVN - Titan One" panose="02000000000000000000" pitchFamily="2" charset="0"/>
            </a:endParaRPr>
          </a:p>
        </p:txBody>
      </p:sp>
      <p:pic>
        <p:nvPicPr>
          <p:cNvPr id="36" name="Content Placeholder 35">
            <a:extLst>
              <a:ext uri="{FF2B5EF4-FFF2-40B4-BE49-F238E27FC236}">
                <a16:creationId xmlns:a16="http://schemas.microsoft.com/office/drawing/2014/main" id="{ED1C252B-D399-54BF-2689-1CFB76A70C35}"/>
              </a:ext>
            </a:extLst>
          </p:cNvPr>
          <p:cNvPicPr>
            <a:picLocks noGrp="1" noChangeAspect="1"/>
          </p:cNvPicPr>
          <p:nvPr>
            <p:ph sz="quarter" idx="4"/>
          </p:nvPr>
        </p:nvPicPr>
        <p:blipFill>
          <a:blip r:embed="rId9"/>
          <a:stretch>
            <a:fillRect/>
          </a:stretch>
        </p:blipFill>
        <p:spPr>
          <a:xfrm>
            <a:off x="9875306" y="3684645"/>
            <a:ext cx="7465838" cy="5788896"/>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1179283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phần tử p vào sau phần tử Q</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7DBF36FF-20A7-6321-1FF3-F348B4479C66}"/>
              </a:ext>
            </a:extLst>
          </p:cNvPr>
          <p:cNvSpPr>
            <a:spLocks noGrp="1"/>
          </p:cNvSpPr>
          <p:nvPr>
            <p:ph sz="half" idx="2"/>
          </p:nvPr>
        </p:nvSpPr>
        <p:spPr>
          <a:xfrm>
            <a:off x="1022926" y="3567618"/>
            <a:ext cx="7412250" cy="6043776"/>
          </a:xfrm>
        </p:spPr>
        <p:txBody>
          <a:bodyPr>
            <a:normAutofit/>
          </a:bodyPr>
          <a:lstStyle/>
          <a:p>
            <a:pPr marL="0" indent="0">
              <a:buNone/>
            </a:pPr>
            <a:r>
              <a:rPr lang="vi-VN" sz="3600">
                <a:solidFill>
                  <a:srgbClr val="1C98ED"/>
                </a:solidFill>
              </a:rPr>
              <a:t>- Ta cần thêm </a:t>
            </a:r>
            <a:r>
              <a:rPr lang="vi-VN" sz="3600">
                <a:solidFill>
                  <a:srgbClr val="FF0000"/>
                </a:solidFill>
              </a:rPr>
              <a:t>nút p vào sau nút Q </a:t>
            </a:r>
            <a:r>
              <a:rPr lang="vi-VN" sz="3600">
                <a:solidFill>
                  <a:srgbClr val="1C98ED"/>
                </a:solidFill>
              </a:rPr>
              <a:t>trong list đơn</a:t>
            </a:r>
          </a:p>
          <a:p>
            <a:pPr marL="0" indent="0">
              <a:buNone/>
            </a:pPr>
            <a:r>
              <a:rPr lang="vi-VN" sz="3600">
                <a:solidFill>
                  <a:srgbClr val="1C98ED"/>
                </a:solidFill>
              </a:rPr>
              <a:t>- Bắt đầu:</a:t>
            </a:r>
          </a:p>
          <a:p>
            <a:pPr marL="0" indent="0">
              <a:buNone/>
            </a:pPr>
            <a:r>
              <a:rPr lang="vi-VN" sz="3600">
                <a:solidFill>
                  <a:srgbClr val="1C98ED"/>
                </a:solidFill>
              </a:rPr>
              <a:t>	Nếu (Q != NULL) thì</a:t>
            </a:r>
          </a:p>
          <a:p>
            <a:pPr marL="0" indent="0">
              <a:buNone/>
            </a:pPr>
            <a:r>
              <a:rPr lang="vi-VN" sz="3600">
                <a:solidFill>
                  <a:srgbClr val="1C98ED"/>
                </a:solidFill>
              </a:rPr>
              <a:t>	 B1: p-&gt;pNext = Q-&gt;pNext</a:t>
            </a:r>
          </a:p>
          <a:p>
            <a:pPr marL="0" indent="0">
              <a:buNone/>
            </a:pPr>
            <a:r>
              <a:rPr lang="vi-VN" sz="3600">
                <a:solidFill>
                  <a:srgbClr val="1C98ED"/>
                </a:solidFill>
              </a:rPr>
              <a:t>	 B2:</a:t>
            </a:r>
          </a:p>
          <a:p>
            <a:pPr marL="0" indent="0">
              <a:buNone/>
            </a:pPr>
            <a:r>
              <a:rPr lang="vi-VN" sz="3600">
                <a:solidFill>
                  <a:srgbClr val="1C98ED"/>
                </a:solidFill>
              </a:rPr>
              <a:t>	    + Q-&gt;pNext = p</a:t>
            </a:r>
          </a:p>
          <a:p>
            <a:pPr marL="0" indent="0">
              <a:buNone/>
            </a:pPr>
            <a:r>
              <a:rPr lang="vi-VN" sz="3600">
                <a:solidFill>
                  <a:srgbClr val="1C98ED"/>
                </a:solidFill>
              </a:rPr>
              <a:t>	       Nếu Q = pTail thì</a:t>
            </a:r>
          </a:p>
          <a:p>
            <a:pPr marL="0" indent="0">
              <a:buNone/>
            </a:pPr>
            <a:r>
              <a:rPr lang="vi-VN" sz="3600">
                <a:solidFill>
                  <a:srgbClr val="1C98ED"/>
                </a:solidFill>
              </a:rPr>
              <a:t>			pTail=p</a:t>
            </a:r>
            <a:endParaRPr lang="en-US" sz="3600">
              <a:solidFill>
                <a:srgbClr val="1C98ED"/>
              </a:solidFill>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Thêm phần tử p vào sau phần tử Q </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0" name="Picture 39">
            <a:extLst>
              <a:ext uri="{FF2B5EF4-FFF2-40B4-BE49-F238E27FC236}">
                <a16:creationId xmlns:a16="http://schemas.microsoft.com/office/drawing/2014/main" id="{B99F596F-EA78-52C6-5966-252108CD8EAB}"/>
              </a:ext>
            </a:extLst>
          </p:cNvPr>
          <p:cNvPicPr>
            <a:picLocks noChangeAspect="1"/>
          </p:cNvPicPr>
          <p:nvPr/>
        </p:nvPicPr>
        <p:blipFill>
          <a:blip r:embed="rId10"/>
          <a:stretch>
            <a:fillRect/>
          </a:stretch>
        </p:blipFill>
        <p:spPr>
          <a:xfrm>
            <a:off x="9838332" y="4298435"/>
            <a:ext cx="7628709" cy="4361785"/>
          </a:xfrm>
          <a:prstGeom prst="rect">
            <a:avLst/>
          </a:prstGeom>
        </p:spPr>
      </p:pic>
    </p:spTree>
    <p:extLst>
      <p:ext uri="{BB962C8B-B14F-4D97-AF65-F5344CB8AC3E}">
        <p14:creationId xmlns:p14="http://schemas.microsoft.com/office/powerpoint/2010/main" val="27481112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4" name="Freeform 4"/>
          <p:cNvSpPr/>
          <p:nvPr/>
        </p:nvSpPr>
        <p:spPr>
          <a:xfrm>
            <a:off x="593169" y="2035744"/>
            <a:ext cx="17139455" cy="7847481"/>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593169" y="1891083"/>
            <a:ext cx="17139455" cy="7992142"/>
          </a:xfrm>
          <a:prstGeom prst="rect">
            <a:avLst/>
          </a:prstGeom>
        </p:spPr>
        <p:txBody>
          <a:bodyPr lIns="50800" tIns="50800" rIns="50800" bIns="50800" rtlCol="0" anchor="ctr"/>
          <a:lstStyle/>
          <a:p>
            <a:pPr algn="ctr">
              <a:lnSpc>
                <a:spcPts val="2659"/>
              </a:lnSpc>
            </a:pPr>
            <a:endParaRPr/>
          </a:p>
        </p:txBody>
      </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Thêm sau phần tử Q</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4" name="Group 33">
            <a:extLst>
              <a:ext uri="{FF2B5EF4-FFF2-40B4-BE49-F238E27FC236}">
                <a16:creationId xmlns:a16="http://schemas.microsoft.com/office/drawing/2014/main" id="{120A4936-F04F-9870-A068-933F78407B5C}"/>
              </a:ext>
            </a:extLst>
          </p:cNvPr>
          <p:cNvGrpSpPr/>
          <p:nvPr/>
        </p:nvGrpSpPr>
        <p:grpSpPr>
          <a:xfrm>
            <a:off x="10366150" y="5114557"/>
            <a:ext cx="3651650" cy="1427204"/>
            <a:chOff x="4938500" y="5410883"/>
            <a:chExt cx="3651650" cy="1427204"/>
          </a:xfrm>
        </p:grpSpPr>
        <p:grpSp>
          <p:nvGrpSpPr>
            <p:cNvPr id="35" name="Group 34">
              <a:extLst>
                <a:ext uri="{FF2B5EF4-FFF2-40B4-BE49-F238E27FC236}">
                  <a16:creationId xmlns:a16="http://schemas.microsoft.com/office/drawing/2014/main" id="{2CFEF2E9-AF5B-115B-5EB8-5136AA945122}"/>
                </a:ext>
              </a:extLst>
            </p:cNvPr>
            <p:cNvGrpSpPr/>
            <p:nvPr/>
          </p:nvGrpSpPr>
          <p:grpSpPr>
            <a:xfrm>
              <a:off x="5942356" y="5987499"/>
              <a:ext cx="2647794" cy="850588"/>
              <a:chOff x="1586409" y="6025363"/>
              <a:chExt cx="2647794" cy="850588"/>
            </a:xfrm>
          </p:grpSpPr>
          <p:sp>
            <p:nvSpPr>
              <p:cNvPr id="38" name="Rectangle 37">
                <a:extLst>
                  <a:ext uri="{FF2B5EF4-FFF2-40B4-BE49-F238E27FC236}">
                    <a16:creationId xmlns:a16="http://schemas.microsoft.com/office/drawing/2014/main" id="{95EF5836-84DB-85C9-92E4-2D40E8DBB9F4}"/>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2</a:t>
                </a:r>
                <a:r>
                  <a:rPr lang="vi-VN"/>
                  <a:t>%</a:t>
                </a:r>
                <a:endParaRPr lang="en-US"/>
              </a:p>
            </p:txBody>
          </p:sp>
          <p:sp>
            <p:nvSpPr>
              <p:cNvPr id="39" name="Rectangle 38">
                <a:extLst>
                  <a:ext uri="{FF2B5EF4-FFF2-40B4-BE49-F238E27FC236}">
                    <a16:creationId xmlns:a16="http://schemas.microsoft.com/office/drawing/2014/main" id="{2698D8FC-F952-F7A0-995D-ECFFB617100D}"/>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36" name="Straight Arrow Connector 35">
              <a:extLst>
                <a:ext uri="{FF2B5EF4-FFF2-40B4-BE49-F238E27FC236}">
                  <a16:creationId xmlns:a16="http://schemas.microsoft.com/office/drawing/2014/main" id="{493D334B-A1E9-FBCF-3A09-AC425B86A7E3}"/>
                </a:ext>
              </a:extLst>
            </p:cNvPr>
            <p:cNvCxnSpPr>
              <a:cxnSpLocks/>
              <a:endCxn id="38" idx="1"/>
            </p:cNvCxnSpPr>
            <p:nvPr/>
          </p:nvCxnSpPr>
          <p:spPr>
            <a:xfrm>
              <a:off x="4938500" y="6412793"/>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5EFBBEAD-27D5-B039-C8FE-FF876E8343D8}"/>
                </a:ext>
              </a:extLst>
            </p:cNvPr>
            <p:cNvSpPr txBox="1"/>
            <p:nvPr/>
          </p:nvSpPr>
          <p:spPr>
            <a:xfrm>
              <a:off x="6032296" y="5410883"/>
              <a:ext cx="1170051" cy="523220"/>
            </a:xfrm>
            <a:prstGeom prst="rect">
              <a:avLst/>
            </a:prstGeom>
            <a:noFill/>
          </p:spPr>
          <p:txBody>
            <a:bodyPr wrap="square" rtlCol="0">
              <a:spAutoFit/>
            </a:bodyPr>
            <a:lstStyle/>
            <a:p>
              <a:pPr algn="ctr"/>
              <a:r>
                <a:rPr lang="vi-VN" sz="2800" b="1">
                  <a:latin typeface="+mj-lt"/>
                </a:rPr>
                <a:t>0x002</a:t>
              </a:r>
              <a:endParaRPr lang="en-US" sz="2800" b="1">
                <a:latin typeface="+mj-lt"/>
              </a:endParaRPr>
            </a:p>
          </p:txBody>
        </p:sp>
      </p:grpSp>
      <p:grpSp>
        <p:nvGrpSpPr>
          <p:cNvPr id="41" name="Group 40">
            <a:extLst>
              <a:ext uri="{FF2B5EF4-FFF2-40B4-BE49-F238E27FC236}">
                <a16:creationId xmlns:a16="http://schemas.microsoft.com/office/drawing/2014/main" id="{24197324-41E8-8338-CAF7-91A7C55326D1}"/>
              </a:ext>
            </a:extLst>
          </p:cNvPr>
          <p:cNvGrpSpPr/>
          <p:nvPr/>
        </p:nvGrpSpPr>
        <p:grpSpPr>
          <a:xfrm>
            <a:off x="7707342" y="5720116"/>
            <a:ext cx="2647794" cy="850588"/>
            <a:chOff x="1586409" y="6025363"/>
            <a:chExt cx="2647794" cy="850588"/>
          </a:xfrm>
        </p:grpSpPr>
        <p:sp>
          <p:nvSpPr>
            <p:cNvPr id="44" name="Rectangle 43">
              <a:extLst>
                <a:ext uri="{FF2B5EF4-FFF2-40B4-BE49-F238E27FC236}">
                  <a16:creationId xmlns:a16="http://schemas.microsoft.com/office/drawing/2014/main" id="{15E72338-49F2-C950-60F3-CB8952998FD1}"/>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1</a:t>
              </a:r>
              <a:r>
                <a:rPr lang="vi-VN"/>
                <a:t>%</a:t>
              </a:r>
              <a:endParaRPr lang="en-US"/>
            </a:p>
          </p:txBody>
        </p:sp>
        <p:sp>
          <p:nvSpPr>
            <p:cNvPr id="45" name="Rectangle 44">
              <a:extLst>
                <a:ext uri="{FF2B5EF4-FFF2-40B4-BE49-F238E27FC236}">
                  <a16:creationId xmlns:a16="http://schemas.microsoft.com/office/drawing/2014/main" id="{9EF46E4D-2656-ED38-4A64-5FE812D16A77}"/>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0x002</a:t>
              </a:r>
              <a:endParaRPr lang="en-US" sz="3200" b="1">
                <a:solidFill>
                  <a:schemeClr val="tx1"/>
                </a:solidFill>
                <a:latin typeface="+mj-lt"/>
              </a:endParaRPr>
            </a:p>
          </p:txBody>
        </p:sp>
      </p:grpSp>
      <p:cxnSp>
        <p:nvCxnSpPr>
          <p:cNvPr id="42" name="Straight Arrow Connector 41">
            <a:extLst>
              <a:ext uri="{FF2B5EF4-FFF2-40B4-BE49-F238E27FC236}">
                <a16:creationId xmlns:a16="http://schemas.microsoft.com/office/drawing/2014/main" id="{8E0F6D78-B088-8342-1D08-424AB0742511}"/>
              </a:ext>
            </a:extLst>
          </p:cNvPr>
          <p:cNvCxnSpPr>
            <a:cxnSpLocks/>
            <a:endCxn id="44" idx="1"/>
          </p:cNvCxnSpPr>
          <p:nvPr/>
        </p:nvCxnSpPr>
        <p:spPr>
          <a:xfrm>
            <a:off x="6703486" y="6145410"/>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D028773C-9A42-610C-33DD-72DCF17CB08D}"/>
              </a:ext>
            </a:extLst>
          </p:cNvPr>
          <p:cNvSpPr txBox="1"/>
          <p:nvPr/>
        </p:nvSpPr>
        <p:spPr>
          <a:xfrm>
            <a:off x="7797282" y="5143500"/>
            <a:ext cx="1170051" cy="523220"/>
          </a:xfrm>
          <a:prstGeom prst="rect">
            <a:avLst/>
          </a:prstGeom>
          <a:noFill/>
        </p:spPr>
        <p:txBody>
          <a:bodyPr wrap="square" rtlCol="0">
            <a:spAutoFit/>
          </a:bodyPr>
          <a:lstStyle/>
          <a:p>
            <a:pPr algn="ctr"/>
            <a:r>
              <a:rPr lang="vi-VN" sz="2800" b="1">
                <a:latin typeface="+mj-lt"/>
              </a:rPr>
              <a:t>0x001</a:t>
            </a:r>
            <a:endParaRPr lang="en-US" sz="2800" b="1">
              <a:latin typeface="+mj-lt"/>
            </a:endParaRPr>
          </a:p>
        </p:txBody>
      </p:sp>
      <p:sp>
        <p:nvSpPr>
          <p:cNvPr id="50" name="Rectangle 49">
            <a:extLst>
              <a:ext uri="{FF2B5EF4-FFF2-40B4-BE49-F238E27FC236}">
                <a16:creationId xmlns:a16="http://schemas.microsoft.com/office/drawing/2014/main" id="{D951475B-01B0-765E-8786-1CF826D95427}"/>
              </a:ext>
            </a:extLst>
          </p:cNvPr>
          <p:cNvSpPr/>
          <p:nvPr/>
        </p:nvSpPr>
        <p:spPr>
          <a:xfrm>
            <a:off x="4050185" y="569117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0</a:t>
            </a:r>
            <a:r>
              <a:rPr lang="vi-VN"/>
              <a:t>%</a:t>
            </a:r>
            <a:endParaRPr lang="en-US"/>
          </a:p>
        </p:txBody>
      </p:sp>
      <p:sp>
        <p:nvSpPr>
          <p:cNvPr id="51" name="Rectangle 50">
            <a:extLst>
              <a:ext uri="{FF2B5EF4-FFF2-40B4-BE49-F238E27FC236}">
                <a16:creationId xmlns:a16="http://schemas.microsoft.com/office/drawing/2014/main" id="{4AF9B431-C146-2E16-FA1F-394F61512FD1}"/>
              </a:ext>
            </a:extLst>
          </p:cNvPr>
          <p:cNvSpPr/>
          <p:nvPr/>
        </p:nvSpPr>
        <p:spPr>
          <a:xfrm>
            <a:off x="5374082" y="569117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0x001</a:t>
            </a:r>
            <a:endParaRPr lang="en-US" sz="3200" b="1">
              <a:solidFill>
                <a:schemeClr val="tx1"/>
              </a:solidFill>
              <a:latin typeface="+mj-lt"/>
            </a:endParaRPr>
          </a:p>
        </p:txBody>
      </p:sp>
      <p:sp>
        <p:nvSpPr>
          <p:cNvPr id="49" name="TextBox 48">
            <a:extLst>
              <a:ext uri="{FF2B5EF4-FFF2-40B4-BE49-F238E27FC236}">
                <a16:creationId xmlns:a16="http://schemas.microsoft.com/office/drawing/2014/main" id="{8FFDD01B-1EA7-91B4-215B-49651506D8AB}"/>
              </a:ext>
            </a:extLst>
          </p:cNvPr>
          <p:cNvSpPr txBox="1"/>
          <p:nvPr/>
        </p:nvSpPr>
        <p:spPr>
          <a:xfrm>
            <a:off x="4140125" y="5114557"/>
            <a:ext cx="1170051" cy="523220"/>
          </a:xfrm>
          <a:prstGeom prst="rect">
            <a:avLst/>
          </a:prstGeom>
          <a:noFill/>
        </p:spPr>
        <p:txBody>
          <a:bodyPr wrap="square" rtlCol="0">
            <a:spAutoFit/>
          </a:bodyPr>
          <a:lstStyle/>
          <a:p>
            <a:pPr algn="ctr"/>
            <a:r>
              <a:rPr lang="vi-VN" sz="2800" b="1">
                <a:latin typeface="+mj-lt"/>
              </a:rPr>
              <a:t>0x000</a:t>
            </a:r>
            <a:endParaRPr lang="en-US" sz="2800" b="1">
              <a:latin typeface="+mj-lt"/>
            </a:endParaRPr>
          </a:p>
        </p:txBody>
      </p:sp>
      <p:sp>
        <p:nvSpPr>
          <p:cNvPr id="52" name="TextBox 51">
            <a:extLst>
              <a:ext uri="{FF2B5EF4-FFF2-40B4-BE49-F238E27FC236}">
                <a16:creationId xmlns:a16="http://schemas.microsoft.com/office/drawing/2014/main" id="{F87010F3-3C30-3C98-2D57-FA616C4ACE49}"/>
              </a:ext>
            </a:extLst>
          </p:cNvPr>
          <p:cNvSpPr txBox="1"/>
          <p:nvPr/>
        </p:nvSpPr>
        <p:spPr>
          <a:xfrm>
            <a:off x="4034475" y="6997967"/>
            <a:ext cx="1339607" cy="523220"/>
          </a:xfrm>
          <a:prstGeom prst="rect">
            <a:avLst/>
          </a:prstGeom>
          <a:noFill/>
        </p:spPr>
        <p:txBody>
          <a:bodyPr wrap="square" rtlCol="0">
            <a:spAutoFit/>
          </a:bodyPr>
          <a:lstStyle/>
          <a:p>
            <a:pPr algn="ctr"/>
            <a:r>
              <a:rPr lang="vi-VN" sz="2800" b="1">
                <a:solidFill>
                  <a:srgbClr val="FF0000"/>
                </a:solidFill>
                <a:latin typeface="+mj-lt"/>
              </a:rPr>
              <a:t>Head</a:t>
            </a:r>
            <a:endParaRPr lang="en-US" sz="2800" b="1">
              <a:solidFill>
                <a:srgbClr val="FF0000"/>
              </a:solidFill>
              <a:latin typeface="+mj-lt"/>
            </a:endParaRPr>
          </a:p>
        </p:txBody>
      </p:sp>
      <p:sp>
        <p:nvSpPr>
          <p:cNvPr id="53" name="TextBox 52">
            <a:extLst>
              <a:ext uri="{FF2B5EF4-FFF2-40B4-BE49-F238E27FC236}">
                <a16:creationId xmlns:a16="http://schemas.microsoft.com/office/drawing/2014/main" id="{E71900DF-C228-57A2-81A1-98D4A398423E}"/>
              </a:ext>
            </a:extLst>
          </p:cNvPr>
          <p:cNvSpPr txBox="1"/>
          <p:nvPr/>
        </p:nvSpPr>
        <p:spPr>
          <a:xfrm>
            <a:off x="12738693" y="6834698"/>
            <a:ext cx="1339607" cy="523220"/>
          </a:xfrm>
          <a:prstGeom prst="rect">
            <a:avLst/>
          </a:prstGeom>
          <a:noFill/>
        </p:spPr>
        <p:txBody>
          <a:bodyPr wrap="square" rtlCol="0">
            <a:spAutoFit/>
          </a:bodyPr>
          <a:lstStyle/>
          <a:p>
            <a:pPr algn="ctr"/>
            <a:r>
              <a:rPr lang="vi-VN" sz="2800" b="1">
                <a:solidFill>
                  <a:srgbClr val="FF0000"/>
                </a:solidFill>
                <a:latin typeface="+mj-lt"/>
              </a:rPr>
              <a:t>Tail</a:t>
            </a:r>
            <a:endParaRPr lang="en-US" sz="2800" b="1">
              <a:solidFill>
                <a:srgbClr val="FF0000"/>
              </a:solidFill>
              <a:latin typeface="+mj-lt"/>
            </a:endParaRPr>
          </a:p>
        </p:txBody>
      </p:sp>
      <p:sp>
        <p:nvSpPr>
          <p:cNvPr id="58" name="Rectangle 57">
            <a:extLst>
              <a:ext uri="{FF2B5EF4-FFF2-40B4-BE49-F238E27FC236}">
                <a16:creationId xmlns:a16="http://schemas.microsoft.com/office/drawing/2014/main" id="{8A81B57B-1577-14C9-3884-0CC0F4CD188F}"/>
              </a:ext>
            </a:extLst>
          </p:cNvPr>
          <p:cNvSpPr/>
          <p:nvPr/>
        </p:nvSpPr>
        <p:spPr>
          <a:xfrm>
            <a:off x="7760472" y="7458670"/>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4</a:t>
            </a:r>
            <a:endParaRPr lang="en-US"/>
          </a:p>
        </p:txBody>
      </p:sp>
      <p:sp>
        <p:nvSpPr>
          <p:cNvPr id="59" name="Rectangle 58">
            <a:extLst>
              <a:ext uri="{FF2B5EF4-FFF2-40B4-BE49-F238E27FC236}">
                <a16:creationId xmlns:a16="http://schemas.microsoft.com/office/drawing/2014/main" id="{A129AABF-528C-E431-69AA-3200B7A7BE39}"/>
              </a:ext>
            </a:extLst>
          </p:cNvPr>
          <p:cNvSpPr/>
          <p:nvPr/>
        </p:nvSpPr>
        <p:spPr>
          <a:xfrm>
            <a:off x="9084369" y="7458670"/>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sp>
        <p:nvSpPr>
          <p:cNvPr id="63" name="Rectangle 62">
            <a:extLst>
              <a:ext uri="{FF2B5EF4-FFF2-40B4-BE49-F238E27FC236}">
                <a16:creationId xmlns:a16="http://schemas.microsoft.com/office/drawing/2014/main" id="{7E310CAD-77A6-28AC-97CB-C7900011FA7C}"/>
              </a:ext>
            </a:extLst>
          </p:cNvPr>
          <p:cNvSpPr/>
          <p:nvPr/>
        </p:nvSpPr>
        <p:spPr>
          <a:xfrm>
            <a:off x="9084369" y="7458670"/>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0x001</a:t>
            </a:r>
            <a:endParaRPr lang="en-US" sz="3200" b="1">
              <a:solidFill>
                <a:schemeClr val="tx1"/>
              </a:solidFill>
              <a:latin typeface="+mj-lt"/>
            </a:endParaRPr>
          </a:p>
        </p:txBody>
      </p:sp>
      <p:sp>
        <p:nvSpPr>
          <p:cNvPr id="57" name="TextBox 56">
            <a:extLst>
              <a:ext uri="{FF2B5EF4-FFF2-40B4-BE49-F238E27FC236}">
                <a16:creationId xmlns:a16="http://schemas.microsoft.com/office/drawing/2014/main" id="{DB18447D-4881-8970-6BCA-72914BB1A404}"/>
              </a:ext>
            </a:extLst>
          </p:cNvPr>
          <p:cNvSpPr txBox="1"/>
          <p:nvPr/>
        </p:nvSpPr>
        <p:spPr>
          <a:xfrm>
            <a:off x="7850412" y="6882054"/>
            <a:ext cx="1170051" cy="523220"/>
          </a:xfrm>
          <a:prstGeom prst="rect">
            <a:avLst/>
          </a:prstGeom>
          <a:noFill/>
        </p:spPr>
        <p:txBody>
          <a:bodyPr wrap="square" rtlCol="0">
            <a:spAutoFit/>
          </a:bodyPr>
          <a:lstStyle/>
          <a:p>
            <a:pPr algn="ctr"/>
            <a:endParaRPr lang="en-US" sz="2800" b="1">
              <a:latin typeface="+mj-lt"/>
            </a:endParaRPr>
          </a:p>
        </p:txBody>
      </p:sp>
      <p:cxnSp>
        <p:nvCxnSpPr>
          <p:cNvPr id="61" name="Straight Arrow Connector 60">
            <a:extLst>
              <a:ext uri="{FF2B5EF4-FFF2-40B4-BE49-F238E27FC236}">
                <a16:creationId xmlns:a16="http://schemas.microsoft.com/office/drawing/2014/main" id="{6ABB0BD8-DCBE-A8F1-AE02-4FA9AE71D2CB}"/>
              </a:ext>
            </a:extLst>
          </p:cNvPr>
          <p:cNvCxnSpPr>
            <a:cxnSpLocks/>
            <a:stCxn id="59" idx="0"/>
            <a:endCxn id="44" idx="2"/>
          </p:cNvCxnSpPr>
          <p:nvPr/>
        </p:nvCxnSpPr>
        <p:spPr>
          <a:xfrm flipH="1" flipV="1">
            <a:off x="8369291" y="6570704"/>
            <a:ext cx="1377027" cy="8879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1" name="TextBox 70">
            <a:extLst>
              <a:ext uri="{FF2B5EF4-FFF2-40B4-BE49-F238E27FC236}">
                <a16:creationId xmlns:a16="http://schemas.microsoft.com/office/drawing/2014/main" id="{401257F7-42F3-F113-B413-780402888FD6}"/>
              </a:ext>
            </a:extLst>
          </p:cNvPr>
          <p:cNvSpPr txBox="1"/>
          <p:nvPr/>
        </p:nvSpPr>
        <p:spPr>
          <a:xfrm>
            <a:off x="7797282" y="8461666"/>
            <a:ext cx="1170051" cy="523220"/>
          </a:xfrm>
          <a:prstGeom prst="rect">
            <a:avLst/>
          </a:prstGeom>
          <a:noFill/>
        </p:spPr>
        <p:txBody>
          <a:bodyPr wrap="square" rtlCol="0">
            <a:spAutoFit/>
          </a:bodyPr>
          <a:lstStyle/>
          <a:p>
            <a:pPr algn="ctr"/>
            <a:r>
              <a:rPr lang="vi-VN" sz="2800" b="1">
                <a:latin typeface="+mj-lt"/>
              </a:rPr>
              <a:t>0x004</a:t>
            </a:r>
            <a:endParaRPr lang="en-US" sz="2800" b="1">
              <a:latin typeface="+mj-lt"/>
            </a:endParaRPr>
          </a:p>
        </p:txBody>
      </p:sp>
      <p:cxnSp>
        <p:nvCxnSpPr>
          <p:cNvPr id="73" name="Straight Arrow Connector 72">
            <a:extLst>
              <a:ext uri="{FF2B5EF4-FFF2-40B4-BE49-F238E27FC236}">
                <a16:creationId xmlns:a16="http://schemas.microsoft.com/office/drawing/2014/main" id="{34386235-B1DB-929B-1F4E-4791E88BBA4E}"/>
              </a:ext>
            </a:extLst>
          </p:cNvPr>
          <p:cNvCxnSpPr>
            <a:cxnSpLocks/>
            <a:stCxn id="51" idx="2"/>
            <a:endCxn id="58" idx="0"/>
          </p:cNvCxnSpPr>
          <p:nvPr/>
        </p:nvCxnSpPr>
        <p:spPr>
          <a:xfrm>
            <a:off x="6036031" y="6541761"/>
            <a:ext cx="2386390" cy="91690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6" name="Rectangle 75">
            <a:extLst>
              <a:ext uri="{FF2B5EF4-FFF2-40B4-BE49-F238E27FC236}">
                <a16:creationId xmlns:a16="http://schemas.microsoft.com/office/drawing/2014/main" id="{C6DE1409-4B0B-4927-9C8D-DC957583A610}"/>
              </a:ext>
            </a:extLst>
          </p:cNvPr>
          <p:cNvSpPr/>
          <p:nvPr/>
        </p:nvSpPr>
        <p:spPr>
          <a:xfrm>
            <a:off x="5374082" y="569117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0x004</a:t>
            </a:r>
            <a:endParaRPr lang="en-US" sz="3200" b="1">
              <a:solidFill>
                <a:schemeClr val="tx1"/>
              </a:solidFill>
              <a:latin typeface="+mj-lt"/>
            </a:endParaRPr>
          </a:p>
        </p:txBody>
      </p:sp>
    </p:spTree>
    <p:extLst>
      <p:ext uri="{BB962C8B-B14F-4D97-AF65-F5344CB8AC3E}">
        <p14:creationId xmlns:p14="http://schemas.microsoft.com/office/powerpoint/2010/main" val="168785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down)">
                                      <p:cBhvr>
                                        <p:cTn id="17" dur="500"/>
                                        <p:tgtEl>
                                          <p:spTgt spid="61"/>
                                        </p:tgtEl>
                                      </p:cBhvr>
                                    </p:animEffect>
                                  </p:childTnLst>
                                </p:cTn>
                              </p:par>
                              <p:par>
                                <p:cTn id="18" presetID="1" presetClass="exit" presetSubtype="0" fill="hold" grpId="0" nodeType="withEffect">
                                  <p:stCondLst>
                                    <p:cond delay="0"/>
                                  </p:stCondLst>
                                  <p:childTnLst>
                                    <p:set>
                                      <p:cBhvr>
                                        <p:cTn id="19" dur="1" fill="hold">
                                          <p:stCondLst>
                                            <p:cond delay="0"/>
                                          </p:stCondLst>
                                        </p:cTn>
                                        <p:tgtEl>
                                          <p:spTgt spid="59"/>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42"/>
                                        </p:tgtEl>
                                        <p:attrNameLst>
                                          <p:attrName>style.visibility</p:attrName>
                                        </p:attrNameLst>
                                      </p:cBhvr>
                                      <p:to>
                                        <p:strVal val="hidden"/>
                                      </p:to>
                                    </p:set>
                                  </p:childTnLst>
                                </p:cTn>
                              </p:par>
                              <p:par>
                                <p:cTn id="26" presetID="22" presetClass="entr" presetSubtype="1"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up)">
                                      <p:cBhvr>
                                        <p:cTn id="28" dur="500"/>
                                        <p:tgtEl>
                                          <p:spTgt spid="7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8" grpId="0" animBg="1"/>
      <p:bldP spid="59" grpId="0" animBg="1"/>
      <p:bldP spid="59" grpId="1" animBg="1"/>
      <p:bldP spid="63" grpId="0" animBg="1"/>
      <p:bldP spid="71" grpId="0"/>
      <p:bldP spid="7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Thêm một Node vào địa chỉ cho trước</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181510" cy="6296548"/>
          </a:xfrm>
        </p:spPr>
        <p:txBody>
          <a:bodyPr>
            <a:noAutofit/>
          </a:bodyPr>
          <a:lstStyle/>
          <a:p>
            <a:pPr marL="0" indent="0">
              <a:buNone/>
            </a:pPr>
            <a:r>
              <a:rPr lang="en-US" sz="4000">
                <a:solidFill>
                  <a:srgbClr val="1C98ED"/>
                </a:solidFill>
                <a:latin typeface="Quicksand Medium" pitchFamily="2" charset="-93"/>
              </a:rPr>
              <a:t>• </a:t>
            </a:r>
            <a:r>
              <a:rPr lang="en-US" sz="4000" err="1">
                <a:solidFill>
                  <a:srgbClr val="1C98ED"/>
                </a:solidFill>
                <a:latin typeface="Quicksand Medium" pitchFamily="2" charset="-93"/>
              </a:rPr>
              <a:t>Địa</a:t>
            </a:r>
            <a:r>
              <a:rPr lang="en-US" sz="4000">
                <a:solidFill>
                  <a:srgbClr val="1C98ED"/>
                </a:solidFill>
                <a:latin typeface="Quicksand Medium" pitchFamily="2" charset="-93"/>
              </a:rPr>
              <a:t> </a:t>
            </a:r>
            <a:r>
              <a:rPr lang="en-US" sz="4000" err="1">
                <a:solidFill>
                  <a:srgbClr val="1C98ED"/>
                </a:solidFill>
                <a:latin typeface="Quicksand Medium" pitchFamily="2" charset="-93"/>
              </a:rPr>
              <a:t>chỉ</a:t>
            </a:r>
            <a:r>
              <a:rPr lang="en-US" sz="4000">
                <a:solidFill>
                  <a:srgbClr val="1C98ED"/>
                </a:solidFill>
                <a:latin typeface="Quicksand Medium" pitchFamily="2" charset="-93"/>
              </a:rPr>
              <a:t> </a:t>
            </a:r>
            <a:r>
              <a:rPr lang="en-US" sz="4000" err="1">
                <a:solidFill>
                  <a:srgbClr val="1C98ED"/>
                </a:solidFill>
                <a:latin typeface="Quicksand Medium" pitchFamily="2" charset="-93"/>
              </a:rPr>
              <a:t>của</a:t>
            </a:r>
            <a:r>
              <a:rPr lang="en-US" sz="4000">
                <a:solidFill>
                  <a:srgbClr val="1C98ED"/>
                </a:solidFill>
                <a:latin typeface="Quicksand Medium" pitchFamily="2" charset="-93"/>
              </a:rPr>
              <a:t> </a:t>
            </a:r>
            <a:r>
              <a:rPr lang="en-US" sz="4000" err="1">
                <a:solidFill>
                  <a:srgbClr val="1C98ED"/>
                </a:solidFill>
                <a:latin typeface="Quicksand Medium" pitchFamily="2" charset="-93"/>
              </a:rPr>
              <a:t>nút</a:t>
            </a:r>
            <a:r>
              <a:rPr lang="en-US" sz="4000">
                <a:solidFill>
                  <a:srgbClr val="1C98ED"/>
                </a:solidFill>
                <a:latin typeface="Quicksand Medium" pitchFamily="2" charset="-93"/>
              </a:rPr>
              <a:t> </a:t>
            </a:r>
            <a:r>
              <a:rPr lang="en-US" sz="4000" err="1">
                <a:solidFill>
                  <a:srgbClr val="1C98ED"/>
                </a:solidFill>
                <a:latin typeface="Quicksand Medium" pitchFamily="2" charset="-93"/>
              </a:rPr>
              <a:t>đầu</a:t>
            </a:r>
            <a:r>
              <a:rPr lang="en-US" sz="4000">
                <a:solidFill>
                  <a:srgbClr val="1C98ED"/>
                </a:solidFill>
                <a:latin typeface="Quicksand Medium" pitchFamily="2" charset="-93"/>
              </a:rPr>
              <a:t> </a:t>
            </a:r>
            <a:r>
              <a:rPr lang="en-US" sz="4000" err="1">
                <a:solidFill>
                  <a:srgbClr val="1C98ED"/>
                </a:solidFill>
                <a:latin typeface="Quicksand Medium" pitchFamily="2" charset="-93"/>
              </a:rPr>
              <a:t>tiên</a:t>
            </a:r>
            <a:r>
              <a:rPr lang="en-US" sz="4000">
                <a:solidFill>
                  <a:srgbClr val="1C98ED"/>
                </a:solidFill>
                <a:latin typeface="Quicksand Medium" pitchFamily="2" charset="-93"/>
              </a:rPr>
              <a:t>, </a:t>
            </a:r>
            <a:r>
              <a:rPr lang="en-US" sz="4000" err="1">
                <a:solidFill>
                  <a:srgbClr val="1C98ED"/>
                </a:solidFill>
                <a:latin typeface="Quicksand Medium" pitchFamily="2" charset="-93"/>
              </a:rPr>
              <a:t>địa</a:t>
            </a:r>
            <a:r>
              <a:rPr lang="en-US" sz="4000">
                <a:solidFill>
                  <a:srgbClr val="1C98ED"/>
                </a:solidFill>
                <a:latin typeface="Quicksand Medium" pitchFamily="2" charset="-93"/>
              </a:rPr>
              <a:t> </a:t>
            </a:r>
            <a:r>
              <a:rPr lang="en-US" sz="4000" err="1">
                <a:solidFill>
                  <a:srgbClr val="1C98ED"/>
                </a:solidFill>
                <a:latin typeface="Quicksand Medium" pitchFamily="2" charset="-93"/>
              </a:rPr>
              <a:t>chỉ</a:t>
            </a:r>
            <a:r>
              <a:rPr lang="en-US" sz="4000">
                <a:solidFill>
                  <a:srgbClr val="1C98ED"/>
                </a:solidFill>
                <a:latin typeface="Quicksand Medium" pitchFamily="2" charset="-93"/>
              </a:rPr>
              <a:t> </a:t>
            </a:r>
            <a:r>
              <a:rPr lang="en-US" sz="4000" err="1">
                <a:solidFill>
                  <a:srgbClr val="1C98ED"/>
                </a:solidFill>
                <a:latin typeface="Quicksand Medium" pitchFamily="2" charset="-93"/>
              </a:rPr>
              <a:t>của</a:t>
            </a:r>
            <a:r>
              <a:rPr lang="en-US" sz="4000">
                <a:solidFill>
                  <a:srgbClr val="1C98ED"/>
                </a:solidFill>
                <a:latin typeface="Quicksand Medium" pitchFamily="2" charset="-93"/>
              </a:rPr>
              <a:t> </a:t>
            </a:r>
            <a:r>
              <a:rPr lang="en-US" sz="4000" err="1">
                <a:solidFill>
                  <a:srgbClr val="1C98ED"/>
                </a:solidFill>
                <a:latin typeface="Quicksand Medium" pitchFamily="2" charset="-93"/>
              </a:rPr>
              <a:t>nút</a:t>
            </a:r>
            <a:r>
              <a:rPr lang="en-US" sz="4000">
                <a:solidFill>
                  <a:srgbClr val="1C98ED"/>
                </a:solidFill>
                <a:latin typeface="Quicksand Medium" pitchFamily="2" charset="-93"/>
              </a:rPr>
              <a:t> </a:t>
            </a:r>
            <a:r>
              <a:rPr lang="en-US" sz="4000" err="1">
                <a:solidFill>
                  <a:srgbClr val="1C98ED"/>
                </a:solidFill>
                <a:latin typeface="Quicksand Medium" pitchFamily="2" charset="-93"/>
              </a:rPr>
              <a:t>cuối</a:t>
            </a:r>
            <a:r>
              <a:rPr lang="en-US" sz="4000">
                <a:solidFill>
                  <a:srgbClr val="1C98ED"/>
                </a:solidFill>
                <a:latin typeface="Quicksand Medium" pitchFamily="2" charset="-93"/>
              </a:rPr>
              <a:t> </a:t>
            </a:r>
            <a:r>
              <a:rPr lang="en-US" sz="4000" err="1">
                <a:solidFill>
                  <a:srgbClr val="1C98ED"/>
                </a:solidFill>
                <a:latin typeface="Quicksand Medium" pitchFamily="2" charset="-93"/>
              </a:rPr>
              <a:t>cùng</a:t>
            </a:r>
            <a:r>
              <a:rPr lang="en-US" sz="4000">
                <a:solidFill>
                  <a:srgbClr val="1C98ED"/>
                </a:solidFill>
                <a:latin typeface="Quicksand Medium" pitchFamily="2" charset="-93"/>
              </a:rPr>
              <a:t> </a:t>
            </a:r>
            <a:r>
              <a:rPr lang="en-US" sz="4000" err="1">
                <a:solidFill>
                  <a:srgbClr val="1C98ED"/>
                </a:solidFill>
                <a:latin typeface="Quicksand Medium" pitchFamily="2" charset="-93"/>
              </a:rPr>
              <a:t>đều</a:t>
            </a:r>
            <a:r>
              <a:rPr lang="vi-VN" sz="4000">
                <a:solidFill>
                  <a:srgbClr val="1C98ED"/>
                </a:solidFill>
                <a:latin typeface="Quicksand Medium" pitchFamily="2" charset="-93"/>
              </a:rPr>
              <a:t> </a:t>
            </a:r>
            <a:r>
              <a:rPr lang="en-US" sz="4000" err="1">
                <a:solidFill>
                  <a:srgbClr val="1C98ED"/>
                </a:solidFill>
                <a:latin typeface="Quicksand Medium" pitchFamily="2" charset="-93"/>
              </a:rPr>
              <a:t>không</a:t>
            </a:r>
            <a:r>
              <a:rPr lang="en-US" sz="4000">
                <a:solidFill>
                  <a:srgbClr val="1C98ED"/>
                </a:solidFill>
                <a:latin typeface="Quicksand Medium" pitchFamily="2" charset="-93"/>
              </a:rPr>
              <a:t> </a:t>
            </a:r>
            <a:r>
              <a:rPr lang="en-US" sz="4000" err="1">
                <a:solidFill>
                  <a:srgbClr val="1C98ED"/>
                </a:solidFill>
                <a:latin typeface="Quicksand Medium" pitchFamily="2" charset="-93"/>
              </a:rPr>
              <a:t>có</a:t>
            </a:r>
            <a:endParaRPr lang="vi-VN" sz="4000">
              <a:solidFill>
                <a:srgbClr val="1C98ED"/>
              </a:solidFill>
              <a:latin typeface="Quicksand Medium" pitchFamily="2" charset="-93"/>
            </a:endParaRP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9" name="Picture 8">
            <a:extLst>
              <a:ext uri="{FF2B5EF4-FFF2-40B4-BE49-F238E27FC236}">
                <a16:creationId xmlns:a16="http://schemas.microsoft.com/office/drawing/2014/main" id="{3A8DC1ED-4C19-B1AC-005C-B992023C0131}"/>
              </a:ext>
            </a:extLst>
          </p:cNvPr>
          <p:cNvPicPr>
            <a:picLocks noChangeAspect="1"/>
          </p:cNvPicPr>
          <p:nvPr/>
        </p:nvPicPr>
        <p:blipFill>
          <a:blip r:embed="rId10"/>
          <a:stretch>
            <a:fillRect/>
          </a:stretch>
        </p:blipFill>
        <p:spPr>
          <a:xfrm>
            <a:off x="2365403" y="4414558"/>
            <a:ext cx="12977032" cy="4967286"/>
          </a:xfrm>
          <a:prstGeom prst="rect">
            <a:avLst/>
          </a:prstGeom>
        </p:spPr>
      </p:pic>
    </p:spTree>
    <p:extLst>
      <p:ext uri="{BB962C8B-B14F-4D97-AF65-F5344CB8AC3E}">
        <p14:creationId xmlns:p14="http://schemas.microsoft.com/office/powerpoint/2010/main" val="13525189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8" y="2036297"/>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6"/>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Xóa một Node ở đầu list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114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91"/>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0" name="Group 29">
            <a:extLst>
              <a:ext uri="{FF2B5EF4-FFF2-40B4-BE49-F238E27FC236}">
                <a16:creationId xmlns:a16="http://schemas.microsoft.com/office/drawing/2014/main" id="{130DFF57-1BB3-4DD5-AA0D-EB7726DAAA21}"/>
              </a:ext>
            </a:extLst>
          </p:cNvPr>
          <p:cNvGrpSpPr/>
          <p:nvPr/>
        </p:nvGrpSpPr>
        <p:grpSpPr>
          <a:xfrm>
            <a:off x="7546573" y="5142922"/>
            <a:ext cx="2647794" cy="850588"/>
            <a:chOff x="1586409" y="6025363"/>
            <a:chExt cx="2647794" cy="850588"/>
          </a:xfrm>
        </p:grpSpPr>
        <p:sp>
          <p:nvSpPr>
            <p:cNvPr id="34" name="Rectangle 33">
              <a:extLst>
                <a:ext uri="{FF2B5EF4-FFF2-40B4-BE49-F238E27FC236}">
                  <a16:creationId xmlns:a16="http://schemas.microsoft.com/office/drawing/2014/main" id="{90F491B0-F63B-CC1A-6E20-0D033B662943}"/>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1</a:t>
              </a:r>
              <a:r>
                <a:rPr lang="vi-VN"/>
                <a:t>%</a:t>
              </a:r>
              <a:endParaRPr lang="en-US"/>
            </a:p>
          </p:txBody>
        </p:sp>
        <p:sp>
          <p:nvSpPr>
            <p:cNvPr id="35" name="Rectangle 34">
              <a:extLst>
                <a:ext uri="{FF2B5EF4-FFF2-40B4-BE49-F238E27FC236}">
                  <a16:creationId xmlns:a16="http://schemas.microsoft.com/office/drawing/2014/main" id="{4546E8AF-8BC8-9608-DAD0-211B5E47EFF8}"/>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grpSp>
      <p:grpSp>
        <p:nvGrpSpPr>
          <p:cNvPr id="45" name="Group 44">
            <a:extLst>
              <a:ext uri="{FF2B5EF4-FFF2-40B4-BE49-F238E27FC236}">
                <a16:creationId xmlns:a16="http://schemas.microsoft.com/office/drawing/2014/main" id="{088F7412-FA71-E58D-6004-9B325F94740D}"/>
              </a:ext>
            </a:extLst>
          </p:cNvPr>
          <p:cNvGrpSpPr/>
          <p:nvPr/>
        </p:nvGrpSpPr>
        <p:grpSpPr>
          <a:xfrm>
            <a:off x="3878755" y="4566306"/>
            <a:ext cx="3667818" cy="1427204"/>
            <a:chOff x="3878755" y="4566306"/>
            <a:chExt cx="3667818" cy="1427204"/>
          </a:xfrm>
        </p:grpSpPr>
        <p:grpSp>
          <p:nvGrpSpPr>
            <p:cNvPr id="9" name="Group 8">
              <a:extLst>
                <a:ext uri="{FF2B5EF4-FFF2-40B4-BE49-F238E27FC236}">
                  <a16:creationId xmlns:a16="http://schemas.microsoft.com/office/drawing/2014/main" id="{B9338232-09DB-C3CE-880B-0F8FABEA4DCD}"/>
                </a:ext>
              </a:extLst>
            </p:cNvPr>
            <p:cNvGrpSpPr/>
            <p:nvPr/>
          </p:nvGrpSpPr>
          <p:grpSpPr>
            <a:xfrm>
              <a:off x="3878755" y="4566306"/>
              <a:ext cx="2647794" cy="1427204"/>
              <a:chOff x="5942356" y="5410883"/>
              <a:chExt cx="2647794" cy="1427204"/>
            </a:xfrm>
          </p:grpSpPr>
          <p:grpSp>
            <p:nvGrpSpPr>
              <p:cNvPr id="10" name="Group 9">
                <a:extLst>
                  <a:ext uri="{FF2B5EF4-FFF2-40B4-BE49-F238E27FC236}">
                    <a16:creationId xmlns:a16="http://schemas.microsoft.com/office/drawing/2014/main" id="{0C781F9B-9069-6598-2624-3761F0F3B9EC}"/>
                  </a:ext>
                </a:extLst>
              </p:cNvPr>
              <p:cNvGrpSpPr/>
              <p:nvPr/>
            </p:nvGrpSpPr>
            <p:grpSpPr>
              <a:xfrm>
                <a:off x="5942356" y="5987499"/>
                <a:ext cx="2647794" cy="850588"/>
                <a:chOff x="1586409" y="6025363"/>
                <a:chExt cx="2647794" cy="850588"/>
              </a:xfrm>
            </p:grpSpPr>
            <p:sp>
              <p:nvSpPr>
                <p:cNvPr id="27" name="Rectangle 26">
                  <a:extLst>
                    <a:ext uri="{FF2B5EF4-FFF2-40B4-BE49-F238E27FC236}">
                      <a16:creationId xmlns:a16="http://schemas.microsoft.com/office/drawing/2014/main" id="{A9A5080A-FA8F-59AC-02DF-23E9700312D1}"/>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0</a:t>
                  </a:r>
                  <a:r>
                    <a:rPr lang="vi-VN"/>
                    <a:t>%</a:t>
                  </a:r>
                  <a:endParaRPr lang="en-US"/>
                </a:p>
              </p:txBody>
            </p:sp>
            <p:sp>
              <p:nvSpPr>
                <p:cNvPr id="28" name="Rectangle 27">
                  <a:extLst>
                    <a:ext uri="{FF2B5EF4-FFF2-40B4-BE49-F238E27FC236}">
                      <a16:creationId xmlns:a16="http://schemas.microsoft.com/office/drawing/2014/main" id="{AB4CABA4-DD43-BE92-D990-5ECC1265FA9E}"/>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grpSp>
          <p:sp>
            <p:nvSpPr>
              <p:cNvPr id="23" name="TextBox 22">
                <a:extLst>
                  <a:ext uri="{FF2B5EF4-FFF2-40B4-BE49-F238E27FC236}">
                    <a16:creationId xmlns:a16="http://schemas.microsoft.com/office/drawing/2014/main" id="{DE5175CC-226F-2B91-8725-E4DC0BE5EED0}"/>
                  </a:ext>
                </a:extLst>
              </p:cNvPr>
              <p:cNvSpPr txBox="1"/>
              <p:nvPr/>
            </p:nvSpPr>
            <p:spPr>
              <a:xfrm>
                <a:off x="6032296" y="5410883"/>
                <a:ext cx="1170051" cy="523220"/>
              </a:xfrm>
              <a:prstGeom prst="rect">
                <a:avLst/>
              </a:prstGeom>
              <a:noFill/>
            </p:spPr>
            <p:txBody>
              <a:bodyPr wrap="square" rtlCol="0">
                <a:spAutoFit/>
              </a:bodyPr>
              <a:lstStyle/>
              <a:p>
                <a:pPr algn="ctr"/>
                <a:endParaRPr lang="en-US" sz="2800" b="1">
                  <a:latin typeface="+mj-lt"/>
                </a:endParaRPr>
              </a:p>
            </p:txBody>
          </p:sp>
        </p:grpSp>
        <p:cxnSp>
          <p:nvCxnSpPr>
            <p:cNvPr id="31" name="Straight Arrow Connector 30">
              <a:extLst>
                <a:ext uri="{FF2B5EF4-FFF2-40B4-BE49-F238E27FC236}">
                  <a16:creationId xmlns:a16="http://schemas.microsoft.com/office/drawing/2014/main" id="{BCA4A182-BF3F-C232-873E-33F2D35E0233}"/>
                </a:ext>
              </a:extLst>
            </p:cNvPr>
            <p:cNvCxnSpPr>
              <a:cxnSpLocks/>
            </p:cNvCxnSpPr>
            <p:nvPr/>
          </p:nvCxnSpPr>
          <p:spPr>
            <a:xfrm>
              <a:off x="6542717" y="5606080"/>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p:sp>
        <p:nvSpPr>
          <p:cNvPr id="33" name="TextBox 32">
            <a:extLst>
              <a:ext uri="{FF2B5EF4-FFF2-40B4-BE49-F238E27FC236}">
                <a16:creationId xmlns:a16="http://schemas.microsoft.com/office/drawing/2014/main" id="{1E997025-2A53-9C14-C782-CAE9869911E0}"/>
              </a:ext>
            </a:extLst>
          </p:cNvPr>
          <p:cNvSpPr txBox="1"/>
          <p:nvPr/>
        </p:nvSpPr>
        <p:spPr>
          <a:xfrm>
            <a:off x="7598450" y="4584172"/>
            <a:ext cx="1170051" cy="523220"/>
          </a:xfrm>
          <a:prstGeom prst="rect">
            <a:avLst/>
          </a:prstGeom>
          <a:noFill/>
        </p:spPr>
        <p:txBody>
          <a:bodyPr wrap="square" rtlCol="0">
            <a:spAutoFit/>
          </a:bodyPr>
          <a:lstStyle/>
          <a:p>
            <a:pPr algn="ctr"/>
            <a:r>
              <a:rPr lang="vi-VN" sz="2800" b="1">
                <a:latin typeface="+mj-lt"/>
              </a:rPr>
              <a:t>0x200</a:t>
            </a:r>
            <a:endParaRPr lang="en-US" sz="2800" b="1">
              <a:latin typeface="+mj-lt"/>
            </a:endParaRPr>
          </a:p>
        </p:txBody>
      </p:sp>
      <p:grpSp>
        <p:nvGrpSpPr>
          <p:cNvPr id="36" name="Group 35">
            <a:extLst>
              <a:ext uri="{FF2B5EF4-FFF2-40B4-BE49-F238E27FC236}">
                <a16:creationId xmlns:a16="http://schemas.microsoft.com/office/drawing/2014/main" id="{01E0AE89-970E-D274-E983-013CC8DC4F8E}"/>
              </a:ext>
            </a:extLst>
          </p:cNvPr>
          <p:cNvGrpSpPr/>
          <p:nvPr/>
        </p:nvGrpSpPr>
        <p:grpSpPr>
          <a:xfrm>
            <a:off x="10210537" y="4602038"/>
            <a:ext cx="3680213" cy="1391472"/>
            <a:chOff x="12274136" y="5446615"/>
            <a:chExt cx="3680213" cy="1391472"/>
          </a:xfrm>
        </p:grpSpPr>
        <p:grpSp>
          <p:nvGrpSpPr>
            <p:cNvPr id="37" name="Group 36">
              <a:extLst>
                <a:ext uri="{FF2B5EF4-FFF2-40B4-BE49-F238E27FC236}">
                  <a16:creationId xmlns:a16="http://schemas.microsoft.com/office/drawing/2014/main" id="{4CF3CBD8-9011-6CA0-F125-FFE327A20B10}"/>
                </a:ext>
              </a:extLst>
            </p:cNvPr>
            <p:cNvGrpSpPr/>
            <p:nvPr/>
          </p:nvGrpSpPr>
          <p:grpSpPr>
            <a:xfrm>
              <a:off x="13306555" y="5987499"/>
              <a:ext cx="2647794" cy="850588"/>
              <a:chOff x="1586409" y="6025363"/>
              <a:chExt cx="2647794" cy="850588"/>
            </a:xfrm>
          </p:grpSpPr>
          <p:sp>
            <p:nvSpPr>
              <p:cNvPr id="40" name="Rectangle 39">
                <a:extLst>
                  <a:ext uri="{FF2B5EF4-FFF2-40B4-BE49-F238E27FC236}">
                    <a16:creationId xmlns:a16="http://schemas.microsoft.com/office/drawing/2014/main" id="{97FCEE4C-93A1-19BE-CDAA-81CBCAC7F9FA}"/>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2</a:t>
                </a:r>
                <a:r>
                  <a:rPr lang="vi-VN"/>
                  <a:t>%</a:t>
                </a:r>
                <a:endParaRPr lang="en-US"/>
              </a:p>
            </p:txBody>
          </p:sp>
          <p:sp>
            <p:nvSpPr>
              <p:cNvPr id="41" name="Rectangle 40">
                <a:extLst>
                  <a:ext uri="{FF2B5EF4-FFF2-40B4-BE49-F238E27FC236}">
                    <a16:creationId xmlns:a16="http://schemas.microsoft.com/office/drawing/2014/main" id="{C0484F12-4C22-096C-6802-E7FB38C18E51}"/>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38" name="Straight Arrow Connector 37">
              <a:extLst>
                <a:ext uri="{FF2B5EF4-FFF2-40B4-BE49-F238E27FC236}">
                  <a16:creationId xmlns:a16="http://schemas.microsoft.com/office/drawing/2014/main" id="{7838065F-D5FC-6D98-CC2D-341F9DF78E1A}"/>
                </a:ext>
              </a:extLst>
            </p:cNvPr>
            <p:cNvCxnSpPr>
              <a:cxnSpLocks/>
            </p:cNvCxnSpPr>
            <p:nvPr/>
          </p:nvCxnSpPr>
          <p:spPr>
            <a:xfrm>
              <a:off x="12274136" y="6488521"/>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15899B1C-CDD7-472E-555E-D9CE6D44C05D}"/>
                </a:ext>
              </a:extLst>
            </p:cNvPr>
            <p:cNvSpPr txBox="1"/>
            <p:nvPr/>
          </p:nvSpPr>
          <p:spPr>
            <a:xfrm>
              <a:off x="13291802" y="5446615"/>
              <a:ext cx="1170051" cy="523220"/>
            </a:xfrm>
            <a:prstGeom prst="rect">
              <a:avLst/>
            </a:prstGeom>
            <a:noFill/>
          </p:spPr>
          <p:txBody>
            <a:bodyPr wrap="square" rtlCol="0">
              <a:spAutoFit/>
            </a:bodyPr>
            <a:lstStyle/>
            <a:p>
              <a:pPr algn="ctr"/>
              <a:r>
                <a:rPr lang="vi-VN" sz="2800" b="1">
                  <a:latin typeface="+mj-lt"/>
                </a:rPr>
                <a:t> 0x100</a:t>
              </a:r>
              <a:endParaRPr lang="en-US" sz="2800" b="1">
                <a:latin typeface="+mj-lt"/>
              </a:endParaRPr>
            </a:p>
          </p:txBody>
        </p:sp>
      </p:grpSp>
      <p:sp>
        <p:nvSpPr>
          <p:cNvPr id="42" name="TextBox 41">
            <a:extLst>
              <a:ext uri="{FF2B5EF4-FFF2-40B4-BE49-F238E27FC236}">
                <a16:creationId xmlns:a16="http://schemas.microsoft.com/office/drawing/2014/main" id="{7017D82D-9A4C-CA39-0AA4-F7582534738A}"/>
              </a:ext>
            </a:extLst>
          </p:cNvPr>
          <p:cNvSpPr txBox="1"/>
          <p:nvPr/>
        </p:nvSpPr>
        <p:spPr>
          <a:xfrm>
            <a:off x="3878757" y="4602040"/>
            <a:ext cx="1323897" cy="584775"/>
          </a:xfrm>
          <a:prstGeom prst="rect">
            <a:avLst/>
          </a:prstGeom>
          <a:noFill/>
        </p:spPr>
        <p:txBody>
          <a:bodyPr wrap="square" rtlCol="0">
            <a:spAutoFit/>
          </a:bodyPr>
          <a:lstStyle/>
          <a:p>
            <a:pPr algn="ctr"/>
            <a:r>
              <a:rPr lang="vi-VN" sz="3200" b="1">
                <a:solidFill>
                  <a:srgbClr val="FF0000"/>
                </a:solidFill>
                <a:latin typeface="+mj-lt"/>
              </a:rPr>
              <a:t>Head</a:t>
            </a:r>
            <a:endParaRPr lang="en-US" sz="3200" b="1">
              <a:solidFill>
                <a:srgbClr val="FF0000"/>
              </a:solidFill>
              <a:latin typeface="+mj-lt"/>
            </a:endParaRPr>
          </a:p>
        </p:txBody>
      </p:sp>
      <p:sp>
        <p:nvSpPr>
          <p:cNvPr id="43" name="TextBox 42">
            <a:extLst>
              <a:ext uri="{FF2B5EF4-FFF2-40B4-BE49-F238E27FC236}">
                <a16:creationId xmlns:a16="http://schemas.microsoft.com/office/drawing/2014/main" id="{BCBED392-E8F3-C712-6670-7A8D4DCA39AF}"/>
              </a:ext>
            </a:extLst>
          </p:cNvPr>
          <p:cNvSpPr txBox="1"/>
          <p:nvPr/>
        </p:nvSpPr>
        <p:spPr>
          <a:xfrm>
            <a:off x="12578963" y="4525175"/>
            <a:ext cx="1323897" cy="584775"/>
          </a:xfrm>
          <a:prstGeom prst="rect">
            <a:avLst/>
          </a:prstGeom>
          <a:noFill/>
        </p:spPr>
        <p:txBody>
          <a:bodyPr wrap="square" rtlCol="0">
            <a:spAutoFit/>
          </a:bodyPr>
          <a:lstStyle/>
          <a:p>
            <a:pPr algn="ctr"/>
            <a:r>
              <a:rPr lang="vi-VN" sz="3200" b="1">
                <a:solidFill>
                  <a:srgbClr val="FF0000"/>
                </a:solidFill>
                <a:latin typeface="+mj-lt"/>
              </a:rPr>
              <a:t>Tail</a:t>
            </a:r>
            <a:endParaRPr lang="en-US" sz="3200" b="1">
              <a:solidFill>
                <a:srgbClr val="FF0000"/>
              </a:solidFill>
              <a:latin typeface="+mj-lt"/>
            </a:endParaRPr>
          </a:p>
        </p:txBody>
      </p:sp>
      <p:sp>
        <p:nvSpPr>
          <p:cNvPr id="44" name="TextBox 43">
            <a:extLst>
              <a:ext uri="{FF2B5EF4-FFF2-40B4-BE49-F238E27FC236}">
                <a16:creationId xmlns:a16="http://schemas.microsoft.com/office/drawing/2014/main" id="{8F8D6148-DF6A-1980-BFE1-8D3F08A98A4A}"/>
              </a:ext>
            </a:extLst>
          </p:cNvPr>
          <p:cNvSpPr txBox="1"/>
          <p:nvPr/>
        </p:nvSpPr>
        <p:spPr>
          <a:xfrm>
            <a:off x="8591591" y="6520691"/>
            <a:ext cx="524656" cy="769441"/>
          </a:xfrm>
          <a:prstGeom prst="rect">
            <a:avLst/>
          </a:prstGeom>
          <a:noFill/>
        </p:spPr>
        <p:txBody>
          <a:bodyPr wrap="square" rtlCol="0">
            <a:spAutoFit/>
          </a:bodyPr>
          <a:lstStyle/>
          <a:p>
            <a:r>
              <a:rPr lang="vi-VN" sz="4400" b="1">
                <a:solidFill>
                  <a:srgbClr val="FF0000"/>
                </a:solidFill>
              </a:rPr>
              <a:t>P</a:t>
            </a:r>
            <a:endParaRPr lang="en-US" sz="4400" b="1">
              <a:solidFill>
                <a:srgbClr val="FF0000"/>
              </a:solidFill>
            </a:endParaRPr>
          </a:p>
        </p:txBody>
      </p:sp>
    </p:spTree>
    <p:extLst>
      <p:ext uri="{BB962C8B-B14F-4D97-AF65-F5344CB8AC3E}">
        <p14:creationId xmlns:p14="http://schemas.microsoft.com/office/powerpoint/2010/main" val="116548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58333E-6 3.7037E-6 L -0.23585 -0.19553 " pathEditMode="relative" rAng="0" ptsTypes="AA">
                                      <p:cBhvr>
                                        <p:cTn id="11" dur="2000" fill="hold"/>
                                        <p:tgtEl>
                                          <p:spTgt spid="44"/>
                                        </p:tgtEl>
                                        <p:attrNameLst>
                                          <p:attrName>ppt_x</p:attrName>
                                          <p:attrName>ppt_y</p:attrName>
                                        </p:attrNameLst>
                                      </p:cBhvr>
                                      <p:rCtr x="-11710" y="-12299"/>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3.88889E-6 -1.60494E-6 L 0.19931 -0.06605 " pathEditMode="relative" rAng="0" ptsTypes="AA">
                                      <p:cBhvr>
                                        <p:cTn id="15" dur="2000" fill="hold"/>
                                        <p:tgtEl>
                                          <p:spTgt spid="42"/>
                                        </p:tgtEl>
                                        <p:attrNameLst>
                                          <p:attrName>ppt_x</p:attrName>
                                          <p:attrName>ppt_y</p:attrName>
                                        </p:attrNameLst>
                                      </p:cBhvr>
                                      <p:rCtr x="9965" y="-3302"/>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45"/>
                                        </p:tgtEl>
                                        <p:attrNameLst>
                                          <p:attrName>style.visibility</p:attrName>
                                        </p:attrNameLst>
                                      </p:cBhvr>
                                      <p:to>
                                        <p:strVal val="hidden"/>
                                      </p:to>
                                    </p:set>
                                  </p:childTnLst>
                                </p:cTn>
                              </p:par>
                              <p:par>
                                <p:cTn id="20" presetID="1" presetClass="exit" presetSubtype="0" fill="hold" grpId="2" nodeType="withEffect">
                                  <p:stCondLst>
                                    <p:cond delay="0"/>
                                  </p:stCondLst>
                                  <p:childTnLst>
                                    <p:set>
                                      <p:cBhvr>
                                        <p:cTn id="21"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4" grpId="1"/>
      <p:bldP spid="44" grpId="2"/>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8" y="2036297"/>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6"/>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Xóa một Node ở cuối list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115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91"/>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4" name="Rectangle 33">
            <a:extLst>
              <a:ext uri="{FF2B5EF4-FFF2-40B4-BE49-F238E27FC236}">
                <a16:creationId xmlns:a16="http://schemas.microsoft.com/office/drawing/2014/main" id="{90F491B0-F63B-CC1A-6E20-0D033B662943}"/>
              </a:ext>
            </a:extLst>
          </p:cNvPr>
          <p:cNvSpPr/>
          <p:nvPr/>
        </p:nvSpPr>
        <p:spPr>
          <a:xfrm>
            <a:off x="7546575"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1</a:t>
            </a:r>
            <a:r>
              <a:rPr lang="vi-VN"/>
              <a:t>%</a:t>
            </a:r>
            <a:endParaRPr lang="en-US"/>
          </a:p>
        </p:txBody>
      </p:sp>
      <p:sp>
        <p:nvSpPr>
          <p:cNvPr id="35" name="Rectangle 34">
            <a:extLst>
              <a:ext uri="{FF2B5EF4-FFF2-40B4-BE49-F238E27FC236}">
                <a16:creationId xmlns:a16="http://schemas.microsoft.com/office/drawing/2014/main" id="{4546E8AF-8BC8-9608-DAD0-211B5E47EFF8}"/>
              </a:ext>
            </a:extLst>
          </p:cNvPr>
          <p:cNvSpPr/>
          <p:nvPr/>
        </p:nvSpPr>
        <p:spPr>
          <a:xfrm>
            <a:off x="8870472"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sp>
        <p:nvSpPr>
          <p:cNvPr id="27" name="Rectangle 26">
            <a:extLst>
              <a:ext uri="{FF2B5EF4-FFF2-40B4-BE49-F238E27FC236}">
                <a16:creationId xmlns:a16="http://schemas.microsoft.com/office/drawing/2014/main" id="{A9A5080A-FA8F-59AC-02DF-23E9700312D1}"/>
              </a:ext>
            </a:extLst>
          </p:cNvPr>
          <p:cNvSpPr/>
          <p:nvPr/>
        </p:nvSpPr>
        <p:spPr>
          <a:xfrm>
            <a:off x="3878757"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0</a:t>
            </a:r>
            <a:r>
              <a:rPr lang="vi-VN"/>
              <a:t>%</a:t>
            </a:r>
            <a:endParaRPr lang="en-US"/>
          </a:p>
        </p:txBody>
      </p:sp>
      <p:sp>
        <p:nvSpPr>
          <p:cNvPr id="28" name="Rectangle 27">
            <a:extLst>
              <a:ext uri="{FF2B5EF4-FFF2-40B4-BE49-F238E27FC236}">
                <a16:creationId xmlns:a16="http://schemas.microsoft.com/office/drawing/2014/main" id="{AB4CABA4-DD43-BE92-D990-5ECC1265FA9E}"/>
              </a:ext>
            </a:extLst>
          </p:cNvPr>
          <p:cNvSpPr/>
          <p:nvPr/>
        </p:nvSpPr>
        <p:spPr>
          <a:xfrm>
            <a:off x="5202654"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sp>
        <p:nvSpPr>
          <p:cNvPr id="23" name="TextBox 22">
            <a:extLst>
              <a:ext uri="{FF2B5EF4-FFF2-40B4-BE49-F238E27FC236}">
                <a16:creationId xmlns:a16="http://schemas.microsoft.com/office/drawing/2014/main" id="{DE5175CC-226F-2B91-8725-E4DC0BE5EED0}"/>
              </a:ext>
            </a:extLst>
          </p:cNvPr>
          <p:cNvSpPr txBox="1"/>
          <p:nvPr/>
        </p:nvSpPr>
        <p:spPr>
          <a:xfrm>
            <a:off x="3968697" y="4566306"/>
            <a:ext cx="1170051" cy="523220"/>
          </a:xfrm>
          <a:prstGeom prst="rect">
            <a:avLst/>
          </a:prstGeom>
          <a:noFill/>
        </p:spPr>
        <p:txBody>
          <a:bodyPr wrap="square" rtlCol="0">
            <a:spAutoFit/>
          </a:bodyPr>
          <a:lstStyle/>
          <a:p>
            <a:pPr algn="ctr"/>
            <a:endParaRPr lang="en-US" sz="2800" b="1">
              <a:latin typeface="+mj-lt"/>
            </a:endParaRPr>
          </a:p>
        </p:txBody>
      </p:sp>
      <p:cxnSp>
        <p:nvCxnSpPr>
          <p:cNvPr id="31" name="Straight Arrow Connector 30">
            <a:extLst>
              <a:ext uri="{FF2B5EF4-FFF2-40B4-BE49-F238E27FC236}">
                <a16:creationId xmlns:a16="http://schemas.microsoft.com/office/drawing/2014/main" id="{BCA4A182-BF3F-C232-873E-33F2D35E0233}"/>
              </a:ext>
            </a:extLst>
          </p:cNvPr>
          <p:cNvCxnSpPr>
            <a:cxnSpLocks/>
          </p:cNvCxnSpPr>
          <p:nvPr/>
        </p:nvCxnSpPr>
        <p:spPr>
          <a:xfrm>
            <a:off x="6542717" y="5606080"/>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1E997025-2A53-9C14-C782-CAE9869911E0}"/>
              </a:ext>
            </a:extLst>
          </p:cNvPr>
          <p:cNvSpPr txBox="1"/>
          <p:nvPr/>
        </p:nvSpPr>
        <p:spPr>
          <a:xfrm>
            <a:off x="7598450" y="4584172"/>
            <a:ext cx="1170051" cy="523220"/>
          </a:xfrm>
          <a:prstGeom prst="rect">
            <a:avLst/>
          </a:prstGeom>
          <a:noFill/>
        </p:spPr>
        <p:txBody>
          <a:bodyPr wrap="square" rtlCol="0">
            <a:spAutoFit/>
          </a:bodyPr>
          <a:lstStyle/>
          <a:p>
            <a:pPr algn="ctr"/>
            <a:r>
              <a:rPr lang="vi-VN" sz="2800" b="1">
                <a:latin typeface="+mj-lt"/>
              </a:rPr>
              <a:t>0x200</a:t>
            </a:r>
            <a:endParaRPr lang="en-US" sz="2800" b="1">
              <a:latin typeface="+mj-lt"/>
            </a:endParaRPr>
          </a:p>
        </p:txBody>
      </p:sp>
      <p:grpSp>
        <p:nvGrpSpPr>
          <p:cNvPr id="36" name="Group 35">
            <a:extLst>
              <a:ext uri="{FF2B5EF4-FFF2-40B4-BE49-F238E27FC236}">
                <a16:creationId xmlns:a16="http://schemas.microsoft.com/office/drawing/2014/main" id="{01E0AE89-970E-D274-E983-013CC8DC4F8E}"/>
              </a:ext>
            </a:extLst>
          </p:cNvPr>
          <p:cNvGrpSpPr/>
          <p:nvPr/>
        </p:nvGrpSpPr>
        <p:grpSpPr>
          <a:xfrm>
            <a:off x="10210537" y="4602038"/>
            <a:ext cx="3680213" cy="1391472"/>
            <a:chOff x="12274136" y="5446615"/>
            <a:chExt cx="3680213" cy="1391472"/>
          </a:xfrm>
        </p:grpSpPr>
        <p:grpSp>
          <p:nvGrpSpPr>
            <p:cNvPr id="37" name="Group 36">
              <a:extLst>
                <a:ext uri="{FF2B5EF4-FFF2-40B4-BE49-F238E27FC236}">
                  <a16:creationId xmlns:a16="http://schemas.microsoft.com/office/drawing/2014/main" id="{4CF3CBD8-9011-6CA0-F125-FFE327A20B10}"/>
                </a:ext>
              </a:extLst>
            </p:cNvPr>
            <p:cNvGrpSpPr/>
            <p:nvPr/>
          </p:nvGrpSpPr>
          <p:grpSpPr>
            <a:xfrm>
              <a:off x="13306555" y="5987499"/>
              <a:ext cx="2647794" cy="850588"/>
              <a:chOff x="1586409" y="6025363"/>
              <a:chExt cx="2647794" cy="850588"/>
            </a:xfrm>
          </p:grpSpPr>
          <p:sp>
            <p:nvSpPr>
              <p:cNvPr id="40" name="Rectangle 39">
                <a:extLst>
                  <a:ext uri="{FF2B5EF4-FFF2-40B4-BE49-F238E27FC236}">
                    <a16:creationId xmlns:a16="http://schemas.microsoft.com/office/drawing/2014/main" id="{97FCEE4C-93A1-19BE-CDAA-81CBCAC7F9FA}"/>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2</a:t>
                </a:r>
                <a:r>
                  <a:rPr lang="vi-VN"/>
                  <a:t>%</a:t>
                </a:r>
                <a:endParaRPr lang="en-US"/>
              </a:p>
            </p:txBody>
          </p:sp>
          <p:sp>
            <p:nvSpPr>
              <p:cNvPr id="41" name="Rectangle 40">
                <a:extLst>
                  <a:ext uri="{FF2B5EF4-FFF2-40B4-BE49-F238E27FC236}">
                    <a16:creationId xmlns:a16="http://schemas.microsoft.com/office/drawing/2014/main" id="{C0484F12-4C22-096C-6802-E7FB38C18E51}"/>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38" name="Straight Arrow Connector 37">
              <a:extLst>
                <a:ext uri="{FF2B5EF4-FFF2-40B4-BE49-F238E27FC236}">
                  <a16:creationId xmlns:a16="http://schemas.microsoft.com/office/drawing/2014/main" id="{7838065F-D5FC-6D98-CC2D-341F9DF78E1A}"/>
                </a:ext>
              </a:extLst>
            </p:cNvPr>
            <p:cNvCxnSpPr>
              <a:cxnSpLocks/>
            </p:cNvCxnSpPr>
            <p:nvPr/>
          </p:nvCxnSpPr>
          <p:spPr>
            <a:xfrm>
              <a:off x="12274136" y="6488521"/>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15899B1C-CDD7-472E-555E-D9CE6D44C05D}"/>
                </a:ext>
              </a:extLst>
            </p:cNvPr>
            <p:cNvSpPr txBox="1"/>
            <p:nvPr/>
          </p:nvSpPr>
          <p:spPr>
            <a:xfrm>
              <a:off x="13291802" y="5446615"/>
              <a:ext cx="1170051" cy="523220"/>
            </a:xfrm>
            <a:prstGeom prst="rect">
              <a:avLst/>
            </a:prstGeom>
            <a:noFill/>
          </p:spPr>
          <p:txBody>
            <a:bodyPr wrap="square" rtlCol="0">
              <a:spAutoFit/>
            </a:bodyPr>
            <a:lstStyle/>
            <a:p>
              <a:pPr algn="ctr"/>
              <a:r>
                <a:rPr lang="vi-VN" sz="2800" b="1">
                  <a:latin typeface="+mj-lt"/>
                </a:rPr>
                <a:t> 0x100</a:t>
              </a:r>
              <a:endParaRPr lang="en-US" sz="2800" b="1">
                <a:latin typeface="+mj-lt"/>
              </a:endParaRPr>
            </a:p>
          </p:txBody>
        </p:sp>
      </p:grpSp>
      <p:sp>
        <p:nvSpPr>
          <p:cNvPr id="42" name="TextBox 41">
            <a:extLst>
              <a:ext uri="{FF2B5EF4-FFF2-40B4-BE49-F238E27FC236}">
                <a16:creationId xmlns:a16="http://schemas.microsoft.com/office/drawing/2014/main" id="{7017D82D-9A4C-CA39-0AA4-F7582534738A}"/>
              </a:ext>
            </a:extLst>
          </p:cNvPr>
          <p:cNvSpPr txBox="1"/>
          <p:nvPr/>
        </p:nvSpPr>
        <p:spPr>
          <a:xfrm>
            <a:off x="3878757" y="4602040"/>
            <a:ext cx="1323897" cy="584775"/>
          </a:xfrm>
          <a:prstGeom prst="rect">
            <a:avLst/>
          </a:prstGeom>
          <a:noFill/>
        </p:spPr>
        <p:txBody>
          <a:bodyPr wrap="square" rtlCol="0">
            <a:spAutoFit/>
          </a:bodyPr>
          <a:lstStyle/>
          <a:p>
            <a:pPr algn="ctr"/>
            <a:r>
              <a:rPr lang="vi-VN" sz="3200" b="1">
                <a:solidFill>
                  <a:srgbClr val="FF0000"/>
                </a:solidFill>
                <a:latin typeface="+mj-lt"/>
              </a:rPr>
              <a:t>Head</a:t>
            </a:r>
            <a:endParaRPr lang="en-US" sz="3200" b="1">
              <a:solidFill>
                <a:srgbClr val="FF0000"/>
              </a:solidFill>
              <a:latin typeface="+mj-lt"/>
            </a:endParaRPr>
          </a:p>
        </p:txBody>
      </p:sp>
      <p:sp>
        <p:nvSpPr>
          <p:cNvPr id="43" name="TextBox 42">
            <a:extLst>
              <a:ext uri="{FF2B5EF4-FFF2-40B4-BE49-F238E27FC236}">
                <a16:creationId xmlns:a16="http://schemas.microsoft.com/office/drawing/2014/main" id="{BCBED392-E8F3-C712-6670-7A8D4DCA39AF}"/>
              </a:ext>
            </a:extLst>
          </p:cNvPr>
          <p:cNvSpPr txBox="1"/>
          <p:nvPr/>
        </p:nvSpPr>
        <p:spPr>
          <a:xfrm>
            <a:off x="12578963" y="4525175"/>
            <a:ext cx="1323897" cy="584775"/>
          </a:xfrm>
          <a:prstGeom prst="rect">
            <a:avLst/>
          </a:prstGeom>
          <a:noFill/>
        </p:spPr>
        <p:txBody>
          <a:bodyPr wrap="square" rtlCol="0">
            <a:spAutoFit/>
          </a:bodyPr>
          <a:lstStyle/>
          <a:p>
            <a:pPr algn="ctr"/>
            <a:r>
              <a:rPr lang="vi-VN" sz="3200" b="1">
                <a:solidFill>
                  <a:srgbClr val="FF0000"/>
                </a:solidFill>
                <a:latin typeface="+mj-lt"/>
              </a:rPr>
              <a:t>Tail</a:t>
            </a:r>
            <a:endParaRPr lang="en-US" sz="3200" b="1">
              <a:solidFill>
                <a:srgbClr val="FF0000"/>
              </a:solidFill>
              <a:latin typeface="+mj-lt"/>
            </a:endParaRPr>
          </a:p>
        </p:txBody>
      </p:sp>
      <p:sp>
        <p:nvSpPr>
          <p:cNvPr id="29" name="TextBox 28">
            <a:extLst>
              <a:ext uri="{FF2B5EF4-FFF2-40B4-BE49-F238E27FC236}">
                <a16:creationId xmlns:a16="http://schemas.microsoft.com/office/drawing/2014/main" id="{BCB38B27-3546-6BAF-CCFD-BC544C9895FE}"/>
              </a:ext>
            </a:extLst>
          </p:cNvPr>
          <p:cNvSpPr txBox="1"/>
          <p:nvPr/>
        </p:nvSpPr>
        <p:spPr>
          <a:xfrm>
            <a:off x="7044647" y="7211443"/>
            <a:ext cx="553803" cy="584775"/>
          </a:xfrm>
          <a:prstGeom prst="rect">
            <a:avLst/>
          </a:prstGeom>
          <a:noFill/>
        </p:spPr>
        <p:txBody>
          <a:bodyPr wrap="square" rtlCol="0">
            <a:spAutoFit/>
          </a:bodyPr>
          <a:lstStyle/>
          <a:p>
            <a:r>
              <a:rPr lang="vi-VN" sz="3200" b="1">
                <a:solidFill>
                  <a:srgbClr val="FF0000"/>
                </a:solidFill>
                <a:latin typeface="+mj-lt"/>
              </a:rPr>
              <a:t>P</a:t>
            </a:r>
            <a:endParaRPr lang="en-US" sz="3200" b="1">
              <a:solidFill>
                <a:srgbClr val="FF0000"/>
              </a:solidFill>
              <a:latin typeface="+mj-lt"/>
            </a:endParaRPr>
          </a:p>
        </p:txBody>
      </p:sp>
      <p:sp>
        <p:nvSpPr>
          <p:cNvPr id="49" name="TextBox 48">
            <a:extLst>
              <a:ext uri="{FF2B5EF4-FFF2-40B4-BE49-F238E27FC236}">
                <a16:creationId xmlns:a16="http://schemas.microsoft.com/office/drawing/2014/main" id="{E305B962-B104-8703-BA84-1C3DA4690B38}"/>
              </a:ext>
            </a:extLst>
          </p:cNvPr>
          <p:cNvSpPr txBox="1"/>
          <p:nvPr/>
        </p:nvSpPr>
        <p:spPr>
          <a:xfrm>
            <a:off x="10158662" y="7211443"/>
            <a:ext cx="553803" cy="584775"/>
          </a:xfrm>
          <a:prstGeom prst="rect">
            <a:avLst/>
          </a:prstGeom>
          <a:noFill/>
        </p:spPr>
        <p:txBody>
          <a:bodyPr wrap="square" rtlCol="0">
            <a:spAutoFit/>
          </a:bodyPr>
          <a:lstStyle/>
          <a:p>
            <a:r>
              <a:rPr lang="vi-VN" sz="3200" b="1">
                <a:solidFill>
                  <a:srgbClr val="FF0000"/>
                </a:solidFill>
                <a:latin typeface="+mj-lt"/>
              </a:rPr>
              <a:t>Q</a:t>
            </a:r>
            <a:endParaRPr lang="en-US" sz="3200" b="1">
              <a:solidFill>
                <a:srgbClr val="FF0000"/>
              </a:solidFill>
              <a:latin typeface="+mj-lt"/>
            </a:endParaRPr>
          </a:p>
        </p:txBody>
      </p:sp>
      <p:sp>
        <p:nvSpPr>
          <p:cNvPr id="50" name="Rectangle 49">
            <a:extLst>
              <a:ext uri="{FF2B5EF4-FFF2-40B4-BE49-F238E27FC236}">
                <a16:creationId xmlns:a16="http://schemas.microsoft.com/office/drawing/2014/main" id="{6F623F24-CCBB-8D89-9911-CA90A94E6A6A}"/>
              </a:ext>
            </a:extLst>
          </p:cNvPr>
          <p:cNvSpPr/>
          <p:nvPr/>
        </p:nvSpPr>
        <p:spPr>
          <a:xfrm>
            <a:off x="8878556"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spTree>
    <p:extLst>
      <p:ext uri="{BB962C8B-B14F-4D97-AF65-F5344CB8AC3E}">
        <p14:creationId xmlns:p14="http://schemas.microsoft.com/office/powerpoint/2010/main" val="319139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4.69136E-6 L -0.17978 -0.10186 " pathEditMode="relative" rAng="0" ptsTypes="AA">
                                      <p:cBhvr>
                                        <p:cTn id="6" dur="2000" fill="hold"/>
                                        <p:tgtEl>
                                          <p:spTgt spid="29"/>
                                        </p:tgtEl>
                                        <p:attrNameLst>
                                          <p:attrName>ppt_x</p:attrName>
                                          <p:attrName>ppt_y</p:attrName>
                                        </p:attrNameLst>
                                      </p:cBhvr>
                                      <p:rCtr x="-8993" y="-5093"/>
                                    </p:animMotion>
                                  </p:childTnLst>
                                </p:cTn>
                              </p:par>
                              <p:par>
                                <p:cTn id="7" presetID="42" presetClass="path" presetSubtype="0" accel="50000" decel="50000" fill="hold" grpId="0" nodeType="withEffect">
                                  <p:stCondLst>
                                    <p:cond delay="0"/>
                                  </p:stCondLst>
                                  <p:childTnLst>
                                    <p:animMotion origin="layout" path="M -2.91667E-6 4.69136E-6 L -0.2954 -0.10186 " pathEditMode="relative" rAng="0" ptsTypes="AA">
                                      <p:cBhvr>
                                        <p:cTn id="8" dur="2000" fill="hold"/>
                                        <p:tgtEl>
                                          <p:spTgt spid="49"/>
                                        </p:tgtEl>
                                        <p:attrNameLst>
                                          <p:attrName>ppt_x</p:attrName>
                                          <p:attrName>ppt_y</p:attrName>
                                        </p:attrNameLst>
                                      </p:cBhvr>
                                      <p:rCtr x="-14774" y="-5093"/>
                                    </p:animMotion>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grpId="0" nodeType="clickEffect">
                                  <p:stCondLst>
                                    <p:cond delay="0"/>
                                  </p:stCondLst>
                                  <p:childTnLst>
                                    <p:animClr clrSpc="rgb" dir="cw">
                                      <p:cBhvr>
                                        <p:cTn id="12" dur="2000" fill="hold"/>
                                        <p:tgtEl>
                                          <p:spTgt spid="28"/>
                                        </p:tgtEl>
                                        <p:attrNameLst>
                                          <p:attrName>fillcolor</p:attrName>
                                        </p:attrNameLst>
                                      </p:cBhvr>
                                      <p:to>
                                        <a:schemeClr val="accent2"/>
                                      </p:to>
                                    </p:animClr>
                                    <p:set>
                                      <p:cBhvr>
                                        <p:cTn id="13" dur="2000" fill="hold"/>
                                        <p:tgtEl>
                                          <p:spTgt spid="28"/>
                                        </p:tgtEl>
                                        <p:attrNameLst>
                                          <p:attrName>fill.type</p:attrName>
                                        </p:attrNameLst>
                                      </p:cBhvr>
                                      <p:to>
                                        <p:strVal val="solid"/>
                                      </p:to>
                                    </p:set>
                                    <p:set>
                                      <p:cBhvr>
                                        <p:cTn id="14" dur="2000" fill="hold"/>
                                        <p:tgtEl>
                                          <p:spTgt spid="28"/>
                                        </p:tgtEl>
                                        <p:attrNameLst>
                                          <p:attrName>fill.on</p:attrName>
                                        </p:attrNameLst>
                                      </p:cBhvr>
                                      <p:to>
                                        <p:strVal val="true"/>
                                      </p:to>
                                    </p:set>
                                  </p:childTnLst>
                                </p:cTn>
                              </p:par>
                              <p:par>
                                <p:cTn id="15" presetID="42" presetClass="path" presetSubtype="0" accel="50000" decel="50000" fill="hold" grpId="1" nodeType="withEffect">
                                  <p:stCondLst>
                                    <p:cond delay="0"/>
                                  </p:stCondLst>
                                  <p:childTnLst>
                                    <p:animMotion origin="layout" path="M -0.17978 -0.10186 L 0.02361 -0.09661 " pathEditMode="relative" rAng="0" ptsTypes="AA">
                                      <p:cBhvr>
                                        <p:cTn id="16" dur="2000" fill="hold"/>
                                        <p:tgtEl>
                                          <p:spTgt spid="29"/>
                                        </p:tgtEl>
                                        <p:attrNameLst>
                                          <p:attrName>ppt_x</p:attrName>
                                          <p:attrName>ppt_y</p:attrName>
                                        </p:attrNameLst>
                                      </p:cBhvr>
                                      <p:rCtr x="10165" y="262"/>
                                    </p:animMotion>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35"/>
                                        </p:tgtEl>
                                        <p:attrNameLst>
                                          <p:attrName>fillcolor</p:attrName>
                                        </p:attrNameLst>
                                      </p:cBhvr>
                                      <p:to>
                                        <a:schemeClr val="accent2"/>
                                      </p:to>
                                    </p:animClr>
                                    <p:set>
                                      <p:cBhvr>
                                        <p:cTn id="21" dur="2000" fill="hold"/>
                                        <p:tgtEl>
                                          <p:spTgt spid="35"/>
                                        </p:tgtEl>
                                        <p:attrNameLst>
                                          <p:attrName>fill.type</p:attrName>
                                        </p:attrNameLst>
                                      </p:cBhvr>
                                      <p:to>
                                        <p:strVal val="solid"/>
                                      </p:to>
                                    </p:set>
                                    <p:set>
                                      <p:cBhvr>
                                        <p:cTn id="22" dur="2000" fill="hold"/>
                                        <p:tgtEl>
                                          <p:spTgt spid="35"/>
                                        </p:tgtEl>
                                        <p:attrNameLst>
                                          <p:attrName>fill.on</p:attrName>
                                        </p:attrNameLst>
                                      </p:cBhvr>
                                      <p:to>
                                        <p:strVal val="true"/>
                                      </p:to>
                                    </p:set>
                                  </p:childTnLst>
                                </p:cTn>
                              </p:par>
                              <p:par>
                                <p:cTn id="23" presetID="42" presetClass="path" presetSubtype="0" accel="50000" decel="50000" fill="hold" grpId="2" nodeType="withEffect">
                                  <p:stCondLst>
                                    <p:cond delay="0"/>
                                  </p:stCondLst>
                                  <p:childTnLst>
                                    <p:animMotion origin="layout" path="M 0.02361 -0.09661 L 0.22995 -0.09661 " pathEditMode="relative" rAng="0" ptsTypes="AA">
                                      <p:cBhvr>
                                        <p:cTn id="24" dur="2000" fill="hold"/>
                                        <p:tgtEl>
                                          <p:spTgt spid="29"/>
                                        </p:tgtEl>
                                        <p:attrNameLst>
                                          <p:attrName>ppt_x</p:attrName>
                                          <p:attrName>ppt_y</p:attrName>
                                        </p:attrNameLst>
                                      </p:cBhvr>
                                      <p:rCtr x="10312" y="0"/>
                                    </p:animMotion>
                                  </p:childTnLst>
                                </p:cTn>
                              </p:par>
                            </p:childTnLst>
                          </p:cTn>
                        </p:par>
                        <p:par>
                          <p:cTn id="25" fill="hold">
                            <p:stCondLst>
                              <p:cond delay="2000"/>
                            </p:stCondLst>
                            <p:childTnLst>
                              <p:par>
                                <p:cTn id="26" presetID="42" presetClass="path" presetSubtype="0" accel="50000" decel="50000" fill="hold" grpId="1" nodeType="afterEffect">
                                  <p:stCondLst>
                                    <p:cond delay="0"/>
                                  </p:stCondLst>
                                  <p:childTnLst>
                                    <p:animMotion origin="layout" path="M -0.2954 -0.10186 L -0.14661 -0.09661 " pathEditMode="relative" rAng="0" ptsTypes="AA">
                                      <p:cBhvr>
                                        <p:cTn id="27" dur="2000" fill="hold"/>
                                        <p:tgtEl>
                                          <p:spTgt spid="49"/>
                                        </p:tgtEl>
                                        <p:attrNameLst>
                                          <p:attrName>ppt_x</p:attrName>
                                          <p:attrName>ppt_y</p:attrName>
                                        </p:attrNameLst>
                                      </p:cBhvr>
                                      <p:rCtr x="7752" y="262"/>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0" nodeType="clickEffect">
                                  <p:stCondLst>
                                    <p:cond delay="0"/>
                                  </p:stCondLst>
                                  <p:childTnLst>
                                    <p:animMotion origin="layout" path="M 4.86111E-6 -4.19753E-6 L -0.2027 -4.19753E-6 " pathEditMode="relative" rAng="0" ptsTypes="AA">
                                      <p:cBhvr>
                                        <p:cTn id="31" dur="2000" fill="hold"/>
                                        <p:tgtEl>
                                          <p:spTgt spid="43"/>
                                        </p:tgtEl>
                                        <p:attrNameLst>
                                          <p:attrName>ppt_x</p:attrName>
                                          <p:attrName>ppt_y</p:attrName>
                                        </p:attrNameLst>
                                      </p:cBhvr>
                                      <p:rCtr x="-10139" y="0"/>
                                    </p:animMotion>
                                  </p:childTnLst>
                                </p:cTn>
                              </p:par>
                            </p:childTnLst>
                          </p:cTn>
                        </p:par>
                        <p:par>
                          <p:cTn id="32" fill="hold">
                            <p:stCondLst>
                              <p:cond delay="2000"/>
                            </p:stCondLst>
                            <p:childTnLst>
                              <p:par>
                                <p:cTn id="33" presetID="1" presetClass="exit" presetSubtype="0" fill="hold" grpId="3" nodeType="after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8" grpId="0" animBg="1"/>
      <p:bldP spid="43" grpId="0"/>
      <p:bldP spid="29" grpId="0"/>
      <p:bldP spid="29" grpId="1"/>
      <p:bldP spid="29" grpId="2"/>
      <p:bldP spid="29" grpId="3"/>
      <p:bldP spid="49" grpId="0"/>
      <p:bldP spid="49" grpId="1"/>
      <p:bldP spid="5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Xóa Node ở đầu list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Xóa node ở sau phần tử bất kì</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7" name="Picture 36">
            <a:extLst>
              <a:ext uri="{FF2B5EF4-FFF2-40B4-BE49-F238E27FC236}">
                <a16:creationId xmlns:a16="http://schemas.microsoft.com/office/drawing/2014/main" id="{0610CD41-3727-80D3-C69E-11C11504507D}"/>
              </a:ext>
            </a:extLst>
          </p:cNvPr>
          <p:cNvPicPr>
            <a:picLocks noChangeAspect="1"/>
          </p:cNvPicPr>
          <p:nvPr/>
        </p:nvPicPr>
        <p:blipFill>
          <a:blip r:embed="rId10"/>
          <a:stretch>
            <a:fillRect/>
          </a:stretch>
        </p:blipFill>
        <p:spPr>
          <a:xfrm>
            <a:off x="1107714" y="4327746"/>
            <a:ext cx="7462883" cy="4392090"/>
          </a:xfrm>
          <a:prstGeom prst="rect">
            <a:avLst/>
          </a:prstGeom>
        </p:spPr>
      </p:pic>
      <p:pic>
        <p:nvPicPr>
          <p:cNvPr id="39" name="Picture 38">
            <a:extLst>
              <a:ext uri="{FF2B5EF4-FFF2-40B4-BE49-F238E27FC236}">
                <a16:creationId xmlns:a16="http://schemas.microsoft.com/office/drawing/2014/main" id="{BE5D513C-9957-B143-4667-C3ECCCC55317}"/>
              </a:ext>
            </a:extLst>
          </p:cNvPr>
          <p:cNvPicPr>
            <a:picLocks noChangeAspect="1"/>
          </p:cNvPicPr>
          <p:nvPr/>
        </p:nvPicPr>
        <p:blipFill>
          <a:blip r:embed="rId11"/>
          <a:stretch>
            <a:fillRect/>
          </a:stretch>
        </p:blipFill>
        <p:spPr>
          <a:xfrm>
            <a:off x="10636951" y="3680116"/>
            <a:ext cx="6102576" cy="5687350"/>
          </a:xfrm>
          <a:prstGeom prst="rect">
            <a:avLst/>
          </a:prstGeom>
        </p:spPr>
      </p:pic>
    </p:spTree>
    <p:extLst>
      <p:ext uri="{BB962C8B-B14F-4D97-AF65-F5344CB8AC3E}">
        <p14:creationId xmlns:p14="http://schemas.microsoft.com/office/powerpoint/2010/main" val="19710202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Nhập Danh sách liên kết đơn</a:t>
            </a:r>
            <a:endParaRPr lang="en-US" sz="4000">
              <a:solidFill>
                <a:srgbClr val="1C98ED"/>
              </a:solidFill>
              <a:latin typeface="DVN - Titan One" panose="02000000000000000000" pitchFamily="2" charset="0"/>
            </a:endParaRPr>
          </a:p>
        </p:txBody>
      </p:sp>
      <p:pic>
        <p:nvPicPr>
          <p:cNvPr id="9" name="Content Placeholder 8">
            <a:extLst>
              <a:ext uri="{FF2B5EF4-FFF2-40B4-BE49-F238E27FC236}">
                <a16:creationId xmlns:a16="http://schemas.microsoft.com/office/drawing/2014/main" id="{1C849787-8C77-BE5F-2A3C-58640D3CF5E5}"/>
              </a:ext>
            </a:extLst>
          </p:cNvPr>
          <p:cNvPicPr>
            <a:picLocks noGrp="1" noChangeAspect="1"/>
          </p:cNvPicPr>
          <p:nvPr>
            <p:ph sz="half" idx="2"/>
          </p:nvPr>
        </p:nvPicPr>
        <p:blipFill>
          <a:blip r:embed="rId8"/>
          <a:stretch>
            <a:fillRect/>
          </a:stretch>
        </p:blipFill>
        <p:spPr>
          <a:xfrm>
            <a:off x="1128890" y="3696998"/>
            <a:ext cx="7464480" cy="5246598"/>
          </a:xfrm>
          <a:prstGeom prst="rect">
            <a:avLst/>
          </a:prstGeo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Xuất danh sách liên kết đơn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30" name="Picture 29">
            <a:extLst>
              <a:ext uri="{FF2B5EF4-FFF2-40B4-BE49-F238E27FC236}">
                <a16:creationId xmlns:a16="http://schemas.microsoft.com/office/drawing/2014/main" id="{2FE34C8D-4754-66AD-C443-D5C65FF4A981}"/>
              </a:ext>
            </a:extLst>
          </p:cNvPr>
          <p:cNvPicPr>
            <a:picLocks noChangeAspect="1"/>
          </p:cNvPicPr>
          <p:nvPr/>
        </p:nvPicPr>
        <p:blipFill>
          <a:blip r:embed="rId11"/>
          <a:stretch>
            <a:fillRect/>
          </a:stretch>
        </p:blipFill>
        <p:spPr>
          <a:xfrm>
            <a:off x="10337026" y="3865554"/>
            <a:ext cx="6616488" cy="5163660"/>
          </a:xfrm>
          <a:prstGeom prst="rect">
            <a:avLst/>
          </a:prstGeom>
        </p:spPr>
      </p:pic>
    </p:spTree>
    <p:extLst>
      <p:ext uri="{BB962C8B-B14F-4D97-AF65-F5344CB8AC3E}">
        <p14:creationId xmlns:p14="http://schemas.microsoft.com/office/powerpoint/2010/main" val="4252834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Hủy danh sách liên kết đơn</a:t>
            </a:r>
            <a:endParaRPr lang="en-US" sz="55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AD8EFC19-2A6F-2CBA-1E09-FDC673FB4003}"/>
              </a:ext>
            </a:extLst>
          </p:cNvPr>
          <p:cNvPicPr>
            <a:picLocks noGrp="1" noChangeAspect="1"/>
          </p:cNvPicPr>
          <p:nvPr>
            <p:ph idx="1"/>
          </p:nvPr>
        </p:nvPicPr>
        <p:blipFill>
          <a:blip r:embed="rId8"/>
          <a:stretch>
            <a:fillRect/>
          </a:stretch>
        </p:blipFill>
        <p:spPr>
          <a:xfrm>
            <a:off x="4160976" y="3655603"/>
            <a:ext cx="9385885" cy="5352654"/>
          </a:xfrm>
        </p:spPr>
      </p:pic>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spTree>
    <p:extLst>
      <p:ext uri="{BB962C8B-B14F-4D97-AF65-F5344CB8AC3E}">
        <p14:creationId xmlns:p14="http://schemas.microsoft.com/office/powerpoint/2010/main" val="35475352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Vận dụng</a:t>
            </a:r>
            <a:endParaRPr lang="en-US" sz="4000">
              <a:solidFill>
                <a:srgbClr val="1C98ED"/>
              </a:solidFill>
              <a:latin typeface="DVN - Titan One" panose="02000000000000000000" pitchFamily="2" charset="0"/>
            </a:endParaRPr>
          </a:p>
        </p:txBody>
      </p:sp>
      <p:sp>
        <p:nvSpPr>
          <p:cNvPr id="11" name="Content Placeholder 10">
            <a:extLst>
              <a:ext uri="{FF2B5EF4-FFF2-40B4-BE49-F238E27FC236}">
                <a16:creationId xmlns:a16="http://schemas.microsoft.com/office/drawing/2014/main" id="{34E7A765-9876-DF69-1C36-880DEFF4AED4}"/>
              </a:ext>
            </a:extLst>
          </p:cNvPr>
          <p:cNvSpPr>
            <a:spLocks noGrp="1"/>
          </p:cNvSpPr>
          <p:nvPr>
            <p:ph sz="half" idx="2"/>
          </p:nvPr>
        </p:nvSpPr>
        <p:spPr>
          <a:xfrm>
            <a:off x="1022926" y="3567618"/>
            <a:ext cx="7397169" cy="5708967"/>
          </a:xfrm>
        </p:spPr>
        <p:txBody>
          <a:bodyPr anchor="ctr">
            <a:normAutofit lnSpcReduction="10000"/>
          </a:bodyPr>
          <a:lstStyle/>
          <a:p>
            <a:pPr marL="0" indent="0" algn="just">
              <a:buNone/>
            </a:pPr>
            <a:r>
              <a:rPr lang="vi-VN" sz="4000">
                <a:solidFill>
                  <a:srgbClr val="1C98ED"/>
                </a:solidFill>
                <a:latin typeface="+mj-lt"/>
              </a:rPr>
              <a:t>Một trường học muốn  lưu trữ thông tin học sinh với các thông tin chủ yếu sau: Họ và tên, mã học sinh và năm sinh. Hãy thực hiện:</a:t>
            </a:r>
          </a:p>
          <a:p>
            <a:pPr marL="0" indent="0" algn="just">
              <a:buNone/>
            </a:pPr>
            <a:r>
              <a:rPr lang="vi-VN" sz="4000">
                <a:solidFill>
                  <a:srgbClr val="1C98ED"/>
                </a:solidFill>
                <a:latin typeface="+mj-lt"/>
              </a:rPr>
              <a:t> - Định nghĩa cấu trúc dữ liệu lưu danh sách học sinh.</a:t>
            </a:r>
          </a:p>
          <a:p>
            <a:pPr marL="0" indent="0" algn="just">
              <a:buNone/>
            </a:pPr>
            <a:r>
              <a:rPr lang="vi-VN" sz="4000">
                <a:solidFill>
                  <a:srgbClr val="1C98ED"/>
                </a:solidFill>
                <a:latin typeface="+mj-lt"/>
              </a:rPr>
              <a:t> - Viết hàm nhập vào danh sách n học sinh.</a:t>
            </a:r>
          </a:p>
          <a:p>
            <a:pPr marL="0" indent="0" algn="just">
              <a:buNone/>
            </a:pPr>
            <a:r>
              <a:rPr lang="vi-VN" sz="4000">
                <a:solidFill>
                  <a:srgbClr val="1C98ED"/>
                </a:solidFill>
                <a:latin typeface="+mj-lt"/>
              </a:rPr>
              <a:t> </a:t>
            </a:r>
            <a:endParaRPr lang="en-US" sz="4000">
              <a:solidFill>
                <a:srgbClr val="1C98ED"/>
              </a:solidFill>
              <a:latin typeface="+mj-lt"/>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2" name="Picture 31" descr="A qr code with black squares&#10;&#10;Description automatically generated">
            <a:extLst>
              <a:ext uri="{FF2B5EF4-FFF2-40B4-BE49-F238E27FC236}">
                <a16:creationId xmlns:a16="http://schemas.microsoft.com/office/drawing/2014/main" id="{2D40FB4B-5A1B-8D7B-8E71-6493223822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6699" y="3573534"/>
            <a:ext cx="5703051" cy="5703051"/>
          </a:xfrm>
          <a:prstGeom prst="rect">
            <a:avLst/>
          </a:prstGeom>
        </p:spPr>
      </p:pic>
    </p:spTree>
    <p:extLst>
      <p:ext uri="{BB962C8B-B14F-4D97-AF65-F5344CB8AC3E}">
        <p14:creationId xmlns:p14="http://schemas.microsoft.com/office/powerpoint/2010/main" val="3601562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Qui tắc đánh giá T(n)</a:t>
            </a:r>
          </a:p>
          <a:p>
            <a:pPr lvl="1" algn="just">
              <a:lnSpc>
                <a:spcPct val="130000"/>
              </a:lnSpc>
            </a:pPr>
            <a:r>
              <a:rPr lang="en-US" sz="3400">
                <a:solidFill>
                  <a:srgbClr val="1C98ED"/>
                </a:solidFill>
                <a:latin typeface="Source Sans Pro SemiBold" panose="020B0603030403020204" pitchFamily="34" charset="0"/>
                <a:ea typeface="Source Sans Pro SemiBold" panose="020B0603030403020204" pitchFamily="34" charset="0"/>
              </a:rPr>
              <a:t>Cho T</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(n) và T</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(n) là thời gian thực hiện của hai đoạn chương trình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và P</a:t>
            </a:r>
            <a:r>
              <a:rPr lang="en-US" sz="3400" baseline="-25000">
                <a:solidFill>
                  <a:srgbClr val="1C98ED"/>
                </a:solidFill>
                <a:latin typeface="Source Sans Pro SemiBold" panose="020B0603030403020204" pitchFamily="34" charset="0"/>
                <a:ea typeface="Source Sans Pro SemiBold" panose="020B0603030403020204" pitchFamily="34" charset="0"/>
              </a:rPr>
              <a:t>2</a:t>
            </a:r>
            <a:endParaRPr lang="en-US" sz="3400">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T</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(n) = O(f(n))	T</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(n) = O(g(n))</a:t>
            </a:r>
          </a:p>
          <a:p>
            <a:pPr lvl="1"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Qui tắc cộng</a:t>
            </a:r>
            <a:r>
              <a:rPr lang="en-US" sz="3400">
                <a:solidFill>
                  <a:srgbClr val="FF0000"/>
                </a:solidFill>
                <a:latin typeface="Source Sans Pro SemiBold" panose="020B0603030403020204" pitchFamily="34" charset="0"/>
                <a:ea typeface="Source Sans Pro SemiBold" panose="020B0603030403020204" pitchFamily="34" charset="0"/>
              </a:rPr>
              <a:t>: </a:t>
            </a:r>
            <a:r>
              <a:rPr lang="en-US" sz="3400">
                <a:solidFill>
                  <a:srgbClr val="1C98ED"/>
                </a:solidFill>
                <a:latin typeface="Source Sans Pro SemiBold" panose="020B0603030403020204" pitchFamily="34" charset="0"/>
                <a:ea typeface="Source Sans Pro SemiBold" panose="020B0603030403020204" pitchFamily="34" charset="0"/>
              </a:rPr>
              <a:t>Thời gian thực hiện của hai đoạn chương trình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và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nối tiếp nhau là </a:t>
            </a: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en-US" sz="3400" b="1">
                <a:solidFill>
                  <a:srgbClr val="1C98ED"/>
                </a:solidFill>
                <a:latin typeface="Source Sans Pro SemiBold" panose="020B0603030403020204" pitchFamily="34" charset="0"/>
                <a:ea typeface="Source Sans Pro SemiBold" panose="020B0603030403020204" pitchFamily="34" charset="0"/>
              </a:rPr>
              <a:t>T(n) = O(max(f(n), g(n)))</a:t>
            </a:r>
          </a:p>
          <a:p>
            <a:pPr lvl="1"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Qui tắc nhân</a:t>
            </a:r>
            <a:r>
              <a:rPr lang="en-US" sz="3400">
                <a:solidFill>
                  <a:srgbClr val="FF0000"/>
                </a:solidFill>
                <a:latin typeface="Source Sans Pro SemiBold" panose="020B0603030403020204" pitchFamily="34" charset="0"/>
                <a:ea typeface="Source Sans Pro SemiBold" panose="020B0603030403020204" pitchFamily="34" charset="0"/>
              </a:rPr>
              <a:t>: </a:t>
            </a:r>
            <a:r>
              <a:rPr lang="en-US" sz="3400">
                <a:solidFill>
                  <a:srgbClr val="1C98ED"/>
                </a:solidFill>
                <a:latin typeface="Source Sans Pro SemiBold" panose="020B0603030403020204" pitchFamily="34" charset="0"/>
                <a:ea typeface="Source Sans Pro SemiBold" panose="020B0603030403020204" pitchFamily="34" charset="0"/>
              </a:rPr>
              <a:t>Thời gian thực hiện của hai đoạn chương trình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và P</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 lồng nhau là </a:t>
            </a: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en-US" sz="3400" b="1">
                <a:solidFill>
                  <a:srgbClr val="1C98ED"/>
                </a:solidFill>
                <a:latin typeface="Source Sans Pro SemiBold" panose="020B0603030403020204" pitchFamily="34" charset="0"/>
                <a:ea typeface="Source Sans Pro SemiBold" panose="020B0603030403020204" pitchFamily="34" charset="0"/>
              </a:rPr>
              <a:t>T(n) = O(f(n)*g(n))</a:t>
            </a:r>
            <a:endParaRPr lang="vi-VN" sz="3400" b="1">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2566025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3.2 Ngăn xếp (stack)</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981434" y="3986227"/>
            <a:ext cx="7883488" cy="3802955"/>
          </a:xfrm>
        </p:spPr>
        <p:txBody>
          <a:bodyPr>
            <a:noAutofit/>
          </a:bodyPr>
          <a:lstStyle/>
          <a:p>
            <a:pPr marL="0" indent="0">
              <a:buNone/>
            </a:pPr>
            <a:r>
              <a:rPr lang="vi-VN" sz="4000">
                <a:solidFill>
                  <a:srgbClr val="1C98ED"/>
                </a:solidFill>
                <a:latin typeface="Quicksand Medium" pitchFamily="2" charset="-93"/>
              </a:rPr>
              <a:t>Nội dung:</a:t>
            </a:r>
          </a:p>
          <a:p>
            <a:pPr marL="0" indent="0">
              <a:buNone/>
            </a:pPr>
            <a:r>
              <a:rPr lang="vi-VN" sz="4000">
                <a:solidFill>
                  <a:srgbClr val="1C98ED"/>
                </a:solidFill>
                <a:latin typeface="Quicksand Medium" pitchFamily="2" charset="-93"/>
              </a:rPr>
              <a:t>- Khái niệm</a:t>
            </a:r>
          </a:p>
          <a:p>
            <a:pPr>
              <a:buFontTx/>
              <a:buChar char="-"/>
            </a:pPr>
            <a:r>
              <a:rPr lang="vi-VN" sz="4000">
                <a:solidFill>
                  <a:srgbClr val="1C98ED"/>
                </a:solidFill>
                <a:latin typeface="Quicksand Medium" pitchFamily="2" charset="-93"/>
              </a:rPr>
              <a:t>Các thao tác trên ngăn xếp</a:t>
            </a:r>
          </a:p>
          <a:p>
            <a:pPr>
              <a:buFontTx/>
              <a:buChar char="-"/>
            </a:pPr>
            <a:r>
              <a:rPr lang="vi-VN" sz="4000">
                <a:solidFill>
                  <a:srgbClr val="1C98ED"/>
                </a:solidFill>
                <a:latin typeface="Quicksand Medium" pitchFamily="2" charset="-93"/>
              </a:rPr>
              <a:t>Các cách cài đặt của ngăn xếp</a:t>
            </a:r>
          </a:p>
          <a:p>
            <a:pPr>
              <a:buFontTx/>
              <a:buChar char="-"/>
            </a:pPr>
            <a:r>
              <a:rPr lang="vi-VN" sz="4000">
                <a:solidFill>
                  <a:srgbClr val="1C98ED"/>
                </a:solidFill>
                <a:latin typeface="Quicksand Medium" pitchFamily="2" charset="-93"/>
              </a:rPr>
              <a:t>Vận dụng</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3814255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181510" cy="6296548"/>
          </a:xfrm>
        </p:spPr>
        <p:txBody>
          <a:bodyPr>
            <a:noAutofit/>
          </a:bodyPr>
          <a:lstStyle/>
          <a:p>
            <a:pPr marL="0" indent="0" algn="just">
              <a:buNone/>
            </a:pPr>
            <a:r>
              <a:rPr lang="vi-VN" sz="4000">
                <a:solidFill>
                  <a:srgbClr val="1C98ED"/>
                </a:solidFill>
                <a:latin typeface="Quicksand Medium" pitchFamily="2" charset="-93"/>
              </a:rPr>
              <a:t>	</a:t>
            </a:r>
          </a:p>
          <a:p>
            <a:pPr marL="0" indent="0" algn="just">
              <a:buNone/>
            </a:pPr>
            <a:r>
              <a:rPr lang="vi-VN" sz="4000">
                <a:solidFill>
                  <a:srgbClr val="1C98ED"/>
                </a:solidFill>
                <a:latin typeface="Quicksand Medium" pitchFamily="2" charset="-93"/>
              </a:rPr>
              <a:t>	Ngăn xếp là một dạng đặc biệt của danh sách mà việc bổ sung hay loại bỏ một phần tử đều được thực hiện ở một đầu của danh sách gọi là </a:t>
            </a:r>
            <a:r>
              <a:rPr lang="vi-VN" sz="4000">
                <a:solidFill>
                  <a:srgbClr val="FF0000"/>
                </a:solidFill>
                <a:latin typeface="Quicksand Medium" pitchFamily="2" charset="-93"/>
              </a:rPr>
              <a:t>đỉnh</a:t>
            </a:r>
            <a:r>
              <a:rPr lang="vi-VN" sz="4000">
                <a:solidFill>
                  <a:srgbClr val="1C98ED"/>
                </a:solidFill>
                <a:latin typeface="Quicksand Medium" pitchFamily="2" charset="-93"/>
              </a:rPr>
              <a:t>. Nói cách khác, ngăn xếp là 1 cấu trúc dữ liệu có 2 thao tác cơ bản: bổ sung </a:t>
            </a:r>
            <a:r>
              <a:rPr lang="vi-VN" sz="4000">
                <a:solidFill>
                  <a:srgbClr val="FF0000"/>
                </a:solidFill>
                <a:latin typeface="Quicksand Medium" pitchFamily="2" charset="-93"/>
              </a:rPr>
              <a:t>(push) </a:t>
            </a:r>
            <a:r>
              <a:rPr lang="vi-VN" sz="4000">
                <a:solidFill>
                  <a:srgbClr val="1C98ED"/>
                </a:solidFill>
                <a:latin typeface="Quicksand Medium" pitchFamily="2" charset="-93"/>
              </a:rPr>
              <a:t>và loại bỏ </a:t>
            </a:r>
            <a:r>
              <a:rPr lang="vi-VN" sz="4000">
                <a:solidFill>
                  <a:srgbClr val="FF0000"/>
                </a:solidFill>
                <a:latin typeface="Quicksand Medium" pitchFamily="2" charset="-93"/>
              </a:rPr>
              <a:t>(pop) </a:t>
            </a:r>
            <a:r>
              <a:rPr lang="vi-VN" sz="4000">
                <a:solidFill>
                  <a:srgbClr val="1C98ED"/>
                </a:solidFill>
                <a:latin typeface="Quicksand Medium" pitchFamily="2" charset="-93"/>
              </a:rPr>
              <a:t>trong đó việc loại bỏ sẽ tiến hành loại phần tử mới nhất được đưa vào danh sách. Chính vì tính chất này mà ngăn xếp còn được gọi là kiểu dữ liệu có nguyên tắc </a:t>
            </a:r>
            <a:r>
              <a:rPr lang="vi-VN" sz="4000">
                <a:solidFill>
                  <a:srgbClr val="FF0000"/>
                </a:solidFill>
                <a:latin typeface="Quicksand Medium" pitchFamily="2" charset="-93"/>
              </a:rPr>
              <a:t>LIFO (Last In First Out – Vào sau ra trước)</a:t>
            </a:r>
            <a:endParaRPr lang="en-US" sz="4000">
              <a:solidFill>
                <a:srgbClr val="FF0000"/>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1863920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26" name="Picture 2" descr="Stack Illustration">
            <a:extLst>
              <a:ext uri="{FF2B5EF4-FFF2-40B4-BE49-F238E27FC236}">
                <a16:creationId xmlns:a16="http://schemas.microsoft.com/office/drawing/2014/main" id="{5F081348-C8D0-F201-CCB9-5C9911A395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92772" y="3617944"/>
            <a:ext cx="8922293" cy="5576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0588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trên ngăn xếp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258999" y="3611905"/>
            <a:ext cx="16181510" cy="4298200"/>
          </a:xfrm>
        </p:spPr>
        <p:txBody>
          <a:bodyPr>
            <a:noAutofit/>
          </a:bodyPr>
          <a:lstStyle/>
          <a:p>
            <a:pPr algn="just"/>
            <a:r>
              <a:rPr lang="vi-VN" sz="4000">
                <a:solidFill>
                  <a:srgbClr val="FF0000"/>
                </a:solidFill>
                <a:latin typeface="Quicksand Medium" pitchFamily="2" charset="-93"/>
              </a:rPr>
              <a:t>Độ phức tạp thời gian</a:t>
            </a:r>
          </a:p>
          <a:p>
            <a:pPr marL="0" indent="0" algn="just">
              <a:buNone/>
            </a:pPr>
            <a:r>
              <a:rPr lang="vi-VN" sz="4000">
                <a:solidFill>
                  <a:srgbClr val="1C98ED"/>
                </a:solidFill>
                <a:latin typeface="Quicksand Medium" pitchFamily="2" charset="-93"/>
              </a:rPr>
              <a:t>  -Các hàm push, pop, top, size và empty của Stack đều hoạt động trong O(1). Hơn nữa, như ta đã thấy ở cách cài đặt thủ công, bản chất của Stack chính là mảng, nên tất cả các thao tác trên Stack đều hoạt động trong O(1)</a:t>
            </a:r>
          </a:p>
          <a:p>
            <a:pPr algn="just"/>
            <a:r>
              <a:rPr lang="vi-VN" sz="4000">
                <a:solidFill>
                  <a:srgbClr val="FF0000"/>
                </a:solidFill>
                <a:latin typeface="Quicksand Medium" pitchFamily="2" charset="-93"/>
              </a:rPr>
              <a:t>Độ phức tạp bộ nhớ</a:t>
            </a:r>
          </a:p>
          <a:p>
            <a:pPr marL="0" indent="0" algn="just">
              <a:buNone/>
            </a:pPr>
            <a:r>
              <a:rPr lang="vi-VN" sz="4000">
                <a:solidFill>
                  <a:srgbClr val="1C98ED"/>
                </a:solidFill>
                <a:latin typeface="Quicksand Medium" pitchFamily="2" charset="-93"/>
              </a:rPr>
              <a:t>  - Độ phức tạp bộ nhớ của Stack là O(N), với N là số phần tử được đưa vào Stack.</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649790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trên ngăn xếp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464232" y="3810935"/>
            <a:ext cx="16181510" cy="4298200"/>
          </a:xfrm>
        </p:spPr>
        <p:txBody>
          <a:bodyPr>
            <a:noAutofit/>
          </a:bodyPr>
          <a:lstStyle/>
          <a:p>
            <a:r>
              <a:rPr lang="vi-VN" sz="4000">
                <a:solidFill>
                  <a:srgbClr val="1C98ED"/>
                </a:solidFill>
                <a:latin typeface="Quicksand Medium" pitchFamily="2" charset="-93"/>
              </a:rPr>
              <a:t>push(x): Thêm phần tử x vào đỉnh của stack.</a:t>
            </a:r>
          </a:p>
          <a:p>
            <a:r>
              <a:rPr lang="vi-VN" sz="4000">
                <a:solidFill>
                  <a:srgbClr val="1C98ED"/>
                </a:solidFill>
                <a:latin typeface="Quicksand Medium" pitchFamily="2" charset="-93"/>
              </a:rPr>
              <a:t>pop(): Xóa phần tử đầu tiên (đỉnh) khỏi stack.</a:t>
            </a:r>
          </a:p>
          <a:p>
            <a:r>
              <a:rPr lang="vi-VN" sz="4000">
                <a:solidFill>
                  <a:srgbClr val="1C98ED"/>
                </a:solidFill>
                <a:latin typeface="Quicksand Medium" pitchFamily="2" charset="-93"/>
              </a:rPr>
              <a:t>top(): Truy cập và trả về giá trị của phần tử đầu tiên (đỉnh) trong stack.</a:t>
            </a:r>
          </a:p>
          <a:p>
            <a:r>
              <a:rPr lang="vi-VN" sz="4000">
                <a:solidFill>
                  <a:srgbClr val="1C98ED"/>
                </a:solidFill>
                <a:latin typeface="Quicksand Medium" pitchFamily="2" charset="-93"/>
              </a:rPr>
              <a:t>isEmpty(): Kiểm tra xem stack có rỗng hay không.</a:t>
            </a:r>
          </a:p>
          <a:p>
            <a:r>
              <a:rPr lang="vi-VN" sz="4000">
                <a:solidFill>
                  <a:srgbClr val="1C98ED"/>
                </a:solidFill>
                <a:latin typeface="Quicksand Medium" pitchFamily="2" charset="-93"/>
              </a:rPr>
              <a:t>size(): Trả về số lượng phần tử trong stack.</a:t>
            </a:r>
          </a:p>
          <a:p>
            <a:r>
              <a:rPr lang="vi-VN" sz="4000">
                <a:solidFill>
                  <a:srgbClr val="1C98ED"/>
                </a:solidFill>
                <a:latin typeface="Quicksand Medium" pitchFamily="2" charset="-93"/>
              </a:rPr>
              <a:t>Copy(): copy stack thành stack mới </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6732546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cách cài đặt của ngăn xếp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820827" y="4526946"/>
            <a:ext cx="8066183" cy="2957499"/>
          </a:xfrm>
        </p:spPr>
        <p:txBody>
          <a:bodyPr>
            <a:noAutofit/>
          </a:bodyPr>
          <a:lstStyle/>
          <a:p>
            <a:r>
              <a:rPr lang="vi-VN" sz="4000">
                <a:solidFill>
                  <a:srgbClr val="1C98ED"/>
                </a:solidFill>
                <a:latin typeface="Quicksand Medium" pitchFamily="2" charset="-93"/>
              </a:rPr>
              <a:t>Dùng mảng 1 chiều</a:t>
            </a:r>
          </a:p>
          <a:p>
            <a:r>
              <a:rPr lang="vi-VN" sz="4000">
                <a:solidFill>
                  <a:srgbClr val="1C98ED"/>
                </a:solidFill>
                <a:latin typeface="Quicksand Medium" pitchFamily="2" charset="-93"/>
              </a:rPr>
              <a:t>Dùng danh sách liên kết đơn</a:t>
            </a:r>
          </a:p>
          <a:p>
            <a:r>
              <a:rPr lang="vi-VN" sz="4000">
                <a:solidFill>
                  <a:srgbClr val="1C98ED"/>
                </a:solidFill>
                <a:latin typeface="Quicksand Medium" pitchFamily="2" charset="-93"/>
              </a:rPr>
              <a:t>Dùng thư viện</a:t>
            </a:r>
          </a:p>
          <a:p>
            <a:pPr marL="0" indent="0">
              <a:buNone/>
            </a:pPr>
            <a:r>
              <a:rPr lang="vi-VN" sz="4000">
                <a:solidFill>
                  <a:srgbClr val="1C98ED"/>
                </a:solidFill>
                <a:latin typeface="Quicksand Medium" pitchFamily="2" charset="-93"/>
              </a:rPr>
              <a:t>Chú ý: thêm và hủy cùng 1 phía</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138162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01916" y="134437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mảng một chiều</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17235C1F-FA3E-C0BE-F697-7C246A0783F1}"/>
              </a:ext>
            </a:extLst>
          </p:cNvPr>
          <p:cNvPicPr>
            <a:picLocks noGrp="1" noChangeAspect="1"/>
          </p:cNvPicPr>
          <p:nvPr>
            <p:ph sz="half" idx="2"/>
          </p:nvPr>
        </p:nvPicPr>
        <p:blipFill>
          <a:blip r:embed="rId8"/>
          <a:stretch>
            <a:fillRect/>
          </a:stretch>
        </p:blipFill>
        <p:spPr>
          <a:xfrm>
            <a:off x="1231485" y="3718195"/>
            <a:ext cx="6587001" cy="5391495"/>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Stack rỗng</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40" name="Picture 39">
            <a:extLst>
              <a:ext uri="{FF2B5EF4-FFF2-40B4-BE49-F238E27FC236}">
                <a16:creationId xmlns:a16="http://schemas.microsoft.com/office/drawing/2014/main" id="{E1BC38EC-E3F3-311E-76BF-046FB539A922}"/>
              </a:ext>
            </a:extLst>
          </p:cNvPr>
          <p:cNvPicPr>
            <a:picLocks noChangeAspect="1"/>
          </p:cNvPicPr>
          <p:nvPr/>
        </p:nvPicPr>
        <p:blipFill>
          <a:blip r:embed="rId11"/>
          <a:stretch>
            <a:fillRect/>
          </a:stretch>
        </p:blipFill>
        <p:spPr>
          <a:xfrm>
            <a:off x="9663737" y="4463666"/>
            <a:ext cx="7928293" cy="3418186"/>
          </a:xfrm>
          <a:prstGeom prst="rect">
            <a:avLst/>
          </a:prstGeom>
        </p:spPr>
      </p:pic>
    </p:spTree>
    <p:extLst>
      <p:ext uri="{BB962C8B-B14F-4D97-AF65-F5344CB8AC3E}">
        <p14:creationId xmlns:p14="http://schemas.microsoft.com/office/powerpoint/2010/main" val="28948318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danh sách liên kết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pPr marL="0" indent="0" algn="just">
              <a:buNone/>
            </a:pPr>
            <a:r>
              <a:rPr lang="vi-VN" sz="3000">
                <a:solidFill>
                  <a:srgbClr val="1C98ED"/>
                </a:solidFill>
                <a:latin typeface="Quicksand Medium" pitchFamily="2" charset="-93"/>
              </a:rPr>
              <a:t>Chúng ta có thể cài đặt stack bởi danh sách liên kết như chúng ta đã làm đối với danh sách. Đỉnh của stack là đầu của danh sách liên kết. Ta sử dung con trỏ Top trỏ đến đỉnh stack. Hình dưới đây minh hoạ danh sách liên kết biểu diễn stack (a1, a2, ..., an) với đỉnh là an</a:t>
            </a:r>
          </a:p>
          <a:p>
            <a:pPr marL="0" indent="0" algn="just">
              <a:buNone/>
            </a:pPr>
            <a:endParaRPr lang="en-US" sz="3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Dùng danh sách liên kết </a:t>
            </a:r>
            <a:endParaRPr lang="en-US" sz="4000">
              <a:solidFill>
                <a:srgbClr val="1C98ED"/>
              </a:solidFill>
              <a:latin typeface="DVN - Titan One" panose="02000000000000000000" pitchFamily="2" charset="0"/>
            </a:endParaRPr>
          </a:p>
        </p:txBody>
      </p:sp>
      <p:pic>
        <p:nvPicPr>
          <p:cNvPr id="36" name="Content Placeholder 35">
            <a:extLst>
              <a:ext uri="{FF2B5EF4-FFF2-40B4-BE49-F238E27FC236}">
                <a16:creationId xmlns:a16="http://schemas.microsoft.com/office/drawing/2014/main" id="{CC7490AD-BBBA-5C20-1730-47ACC52C461C}"/>
              </a:ext>
            </a:extLst>
          </p:cNvPr>
          <p:cNvPicPr>
            <a:picLocks noGrp="1" noChangeAspect="1"/>
          </p:cNvPicPr>
          <p:nvPr>
            <p:ph sz="quarter" idx="4"/>
          </p:nvPr>
        </p:nvPicPr>
        <p:blipFill>
          <a:blip r:embed="rId8"/>
          <a:stretch>
            <a:fillRect/>
          </a:stretch>
        </p:blipFill>
        <p:spPr>
          <a:xfrm>
            <a:off x="10039900" y="3912993"/>
            <a:ext cx="7136649" cy="5331742"/>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10" name="Picture 9">
            <a:extLst>
              <a:ext uri="{FF2B5EF4-FFF2-40B4-BE49-F238E27FC236}">
                <a16:creationId xmlns:a16="http://schemas.microsoft.com/office/drawing/2014/main" id="{ACC80633-3900-C2E1-CC7C-D82F3070B043}"/>
              </a:ext>
            </a:extLst>
          </p:cNvPr>
          <p:cNvPicPr>
            <a:picLocks noChangeAspect="1"/>
          </p:cNvPicPr>
          <p:nvPr/>
        </p:nvPicPr>
        <p:blipFill>
          <a:blip r:embed="rId11"/>
          <a:stretch>
            <a:fillRect/>
          </a:stretch>
        </p:blipFill>
        <p:spPr>
          <a:xfrm>
            <a:off x="505821" y="7454375"/>
            <a:ext cx="8531492" cy="1645765"/>
          </a:xfrm>
          <a:prstGeom prst="rect">
            <a:avLst/>
          </a:prstGeom>
        </p:spPr>
      </p:pic>
    </p:spTree>
    <p:extLst>
      <p:ext uri="{BB962C8B-B14F-4D97-AF65-F5344CB8AC3E}">
        <p14:creationId xmlns:p14="http://schemas.microsoft.com/office/powerpoint/2010/main" val="3997101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Cấu trúc dữ liệu Stack	</a:t>
            </a:r>
            <a:endParaRPr lang="en-US" sz="4000">
              <a:solidFill>
                <a:srgbClr val="1C98ED"/>
              </a:solidFill>
              <a:latin typeface="DVN - Titan One" panose="02000000000000000000" pitchFamily="2" charset="0"/>
            </a:endParaRPr>
          </a:p>
        </p:txBody>
      </p:sp>
      <p:pic>
        <p:nvPicPr>
          <p:cNvPr id="9" name="Content Placeholder 8">
            <a:extLst>
              <a:ext uri="{FF2B5EF4-FFF2-40B4-BE49-F238E27FC236}">
                <a16:creationId xmlns:a16="http://schemas.microsoft.com/office/drawing/2014/main" id="{6889C6F5-9BB8-B06D-F30A-71D73612165C}"/>
              </a:ext>
            </a:extLst>
          </p:cNvPr>
          <p:cNvPicPr>
            <a:picLocks noGrp="1" noChangeAspect="1"/>
          </p:cNvPicPr>
          <p:nvPr>
            <p:ph sz="half" idx="2"/>
          </p:nvPr>
        </p:nvPicPr>
        <p:blipFill>
          <a:blip r:embed="rId8"/>
          <a:stretch>
            <a:fillRect/>
          </a:stretch>
        </p:blipFill>
        <p:spPr>
          <a:xfrm>
            <a:off x="794900" y="3759952"/>
            <a:ext cx="7953333" cy="4825614"/>
          </a:xfrm>
          <a:prstGeom prst="rect">
            <a:avLst/>
          </a:prstGeo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Stack rỗng</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87826F3F-9866-4DBF-D419-6890C7D12698}"/>
              </a:ext>
            </a:extLst>
          </p:cNvPr>
          <p:cNvPicPr>
            <a:picLocks noGrp="1" noChangeAspect="1"/>
          </p:cNvPicPr>
          <p:nvPr>
            <p:ph sz="quarter" idx="4"/>
          </p:nvPr>
        </p:nvPicPr>
        <p:blipFill>
          <a:blip r:embed="rId9"/>
          <a:stretch>
            <a:fillRect/>
          </a:stretch>
        </p:blipFill>
        <p:spPr>
          <a:xfrm>
            <a:off x="9999048" y="4643759"/>
            <a:ext cx="7339864" cy="3344988"/>
          </a:xfrm>
          <a:prstGeom prst="rect">
            <a:avLst/>
          </a:prstGeo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838036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cơ bản trên Stack</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372187" y="4333804"/>
            <a:ext cx="9543626" cy="3252461"/>
          </a:xfrm>
        </p:spPr>
        <p:txBody>
          <a:bodyPr anchor="ctr">
            <a:noAutofit/>
          </a:bodyPr>
          <a:lstStyle/>
          <a:p>
            <a:r>
              <a:rPr lang="vi-VN" sz="4000">
                <a:solidFill>
                  <a:srgbClr val="1C98ED"/>
                </a:solidFill>
                <a:latin typeface="Quicksand Medium" pitchFamily="2" charset="-93"/>
              </a:rPr>
              <a:t>Kiểm tra Stack rỗng</a:t>
            </a:r>
          </a:p>
          <a:p>
            <a:r>
              <a:rPr lang="vi-VN" sz="4000">
                <a:solidFill>
                  <a:srgbClr val="1C98ED"/>
                </a:solidFill>
                <a:latin typeface="Quicksand Medium" pitchFamily="2" charset="-93"/>
              </a:rPr>
              <a:t>Kiểm tra Stack đầy</a:t>
            </a:r>
          </a:p>
          <a:p>
            <a:r>
              <a:rPr lang="vi-VN" sz="4000">
                <a:solidFill>
                  <a:srgbClr val="1C98ED"/>
                </a:solidFill>
                <a:latin typeface="Quicksand Medium" pitchFamily="2" charset="-93"/>
              </a:rPr>
              <a:t>Thêm một phần tử vào đầu Stack</a:t>
            </a:r>
          </a:p>
          <a:p>
            <a:r>
              <a:rPr lang="vi-VN" sz="4000">
                <a:solidFill>
                  <a:srgbClr val="1C98ED"/>
                </a:solidFill>
                <a:latin typeface="Quicksand Medium" pitchFamily="2" charset="-93"/>
              </a:rPr>
              <a:t>Xóa phần tử đầu của Stack</a:t>
            </a:r>
          </a:p>
          <a:p>
            <a:r>
              <a:rPr lang="vi-VN" sz="4000">
                <a:solidFill>
                  <a:srgbClr val="1C98ED"/>
                </a:solidFill>
                <a:latin typeface="Quicksand Medium" pitchFamily="2" charset="-93"/>
              </a:rPr>
              <a:t>Lấy giá trị phần tử ở đỉnh Stack</a:t>
            </a:r>
          </a:p>
          <a:p>
            <a:r>
              <a:rPr lang="vi-VN" sz="4000">
                <a:solidFill>
                  <a:srgbClr val="1C98ED"/>
                </a:solidFill>
                <a:latin typeface="Quicksand Medium" pitchFamily="2" charset="-93"/>
              </a:rPr>
              <a:t>Trả về số lượng phần tử trong Stack</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76423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40" name="Content Placeholder 2">
            <a:extLst>
              <a:ext uri="{FF2B5EF4-FFF2-40B4-BE49-F238E27FC236}">
                <a16:creationId xmlns:a16="http://schemas.microsoft.com/office/drawing/2014/main" id="{E1B229EF-F3A5-187C-49A3-D7ABB9B5545E}"/>
              </a:ext>
            </a:extLst>
          </p:cNvPr>
          <p:cNvSpPr>
            <a:spLocks noGrp="1"/>
          </p:cNvSpPr>
          <p:nvPr>
            <p:ph idx="1"/>
          </p:nvPr>
        </p:nvSpPr>
        <p:spPr>
          <a:xfrm>
            <a:off x="915211" y="3204843"/>
            <a:ext cx="7551791" cy="6299116"/>
          </a:xfrm>
        </p:spPr>
        <p:txBody>
          <a:bodyPr>
            <a:normAutofit/>
          </a:bodyPr>
          <a:lstStyle/>
          <a:p>
            <a:pPr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Ví dụ</a:t>
            </a:r>
            <a:endParaRPr lang="en-US" sz="3400" b="1">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buNone/>
            </a:pPr>
            <a:endParaRPr lang="vi-VN" sz="3400" b="1">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a:buNone/>
            </a:pP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41" name="Slide Number Placeholder 3">
            <a:extLst>
              <a:ext uri="{FF2B5EF4-FFF2-40B4-BE49-F238E27FC236}">
                <a16:creationId xmlns:a16="http://schemas.microsoft.com/office/drawing/2014/main" id="{150DBE25-1DC6-26ED-AE8F-2019B1F716D2}"/>
              </a:ext>
            </a:extLst>
          </p:cNvPr>
          <p:cNvSpPr>
            <a:spLocks noGrp="1"/>
          </p:cNvSpPr>
          <p:nvPr>
            <p:ph type="sldNum" sz="quarter" idx="12"/>
          </p:nvPr>
        </p:nvSpPr>
        <p:spPr>
          <a:xfrm>
            <a:off x="7082475" y="8885310"/>
            <a:ext cx="2133600" cy="228600"/>
          </a:xfrm>
        </p:spPr>
        <p:txBody>
          <a:bodyPr/>
          <a:lstStyle/>
          <a:p>
            <a:fld id="{5BEDAAE2-C098-4C38-A027-1875731CEB7C}" type="slidenum">
              <a:rPr lang="en-US" smtClean="0"/>
              <a:pPr/>
              <a:t>13</a:t>
            </a:fld>
            <a:endParaRPr lang="en-US"/>
          </a:p>
        </p:txBody>
      </p:sp>
      <p:grpSp>
        <p:nvGrpSpPr>
          <p:cNvPr id="59" name="Group 58">
            <a:extLst>
              <a:ext uri="{FF2B5EF4-FFF2-40B4-BE49-F238E27FC236}">
                <a16:creationId xmlns:a16="http://schemas.microsoft.com/office/drawing/2014/main" id="{68AEAD08-6A1F-7741-2D19-6762A5580EE0}"/>
              </a:ext>
            </a:extLst>
          </p:cNvPr>
          <p:cNvGrpSpPr/>
          <p:nvPr/>
        </p:nvGrpSpPr>
        <p:grpSpPr>
          <a:xfrm>
            <a:off x="1171327" y="4247513"/>
            <a:ext cx="8044756" cy="4444797"/>
            <a:chOff x="4186875" y="4494285"/>
            <a:chExt cx="7639669" cy="4195465"/>
          </a:xfrm>
        </p:grpSpPr>
        <p:sp>
          <p:nvSpPr>
            <p:cNvPr id="37" name="Rectangle 36">
              <a:extLst>
                <a:ext uri="{FF2B5EF4-FFF2-40B4-BE49-F238E27FC236}">
                  <a16:creationId xmlns:a16="http://schemas.microsoft.com/office/drawing/2014/main" id="{F923E166-D627-4DC1-C7C5-E7006AC33E6B}"/>
                </a:ext>
              </a:extLst>
            </p:cNvPr>
            <p:cNvSpPr/>
            <p:nvPr/>
          </p:nvSpPr>
          <p:spPr>
            <a:xfrm>
              <a:off x="4186875" y="6932685"/>
              <a:ext cx="3962400" cy="8382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22EBD85-FD82-AEAF-5BC3-98DAB746C65B}"/>
                </a:ext>
              </a:extLst>
            </p:cNvPr>
            <p:cNvSpPr/>
            <p:nvPr/>
          </p:nvSpPr>
          <p:spPr>
            <a:xfrm>
              <a:off x="4186875" y="5561085"/>
              <a:ext cx="3962400" cy="9144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A0AA952-A825-8A96-4253-324EEDC83E35}"/>
                </a:ext>
              </a:extLst>
            </p:cNvPr>
            <p:cNvSpPr/>
            <p:nvPr/>
          </p:nvSpPr>
          <p:spPr>
            <a:xfrm>
              <a:off x="4186875" y="4494285"/>
              <a:ext cx="3962400" cy="6858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E0E02031-17B0-BA26-D79D-A757D84512E6}"/>
                </a:ext>
              </a:extLst>
            </p:cNvPr>
            <p:cNvGrpSpPr/>
            <p:nvPr/>
          </p:nvGrpSpPr>
          <p:grpSpPr>
            <a:xfrm>
              <a:off x="4186875" y="4494285"/>
              <a:ext cx="7639669" cy="4195465"/>
              <a:chOff x="4186875" y="4494285"/>
              <a:chExt cx="7639669" cy="4195465"/>
            </a:xfrm>
          </p:grpSpPr>
          <p:sp>
            <p:nvSpPr>
              <p:cNvPr id="42" name="Rectangle 41">
                <a:extLst>
                  <a:ext uri="{FF2B5EF4-FFF2-40B4-BE49-F238E27FC236}">
                    <a16:creationId xmlns:a16="http://schemas.microsoft.com/office/drawing/2014/main" id="{FA009F32-445C-B4FB-1C04-B018DF759054}"/>
                  </a:ext>
                </a:extLst>
              </p:cNvPr>
              <p:cNvSpPr/>
              <p:nvPr/>
            </p:nvSpPr>
            <p:spPr>
              <a:xfrm>
                <a:off x="4186875" y="4494285"/>
                <a:ext cx="39624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r>
                  <a:rPr lang="vi-VN" sz="2400">
                    <a:solidFill>
                      <a:schemeClr val="tx1"/>
                    </a:solidFill>
                  </a:rPr>
                  <a:t>sum = 0; </a:t>
                </a:r>
                <a:endParaRPr lang="en-US" sz="2400">
                  <a:solidFill>
                    <a:schemeClr val="tx1"/>
                  </a:solidFill>
                </a:endParaRPr>
              </a:p>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for(i= 0; i &lt; n; i++)</a:t>
                </a:r>
              </a:p>
              <a:p>
                <a:pPr algn="just">
                  <a:lnSpc>
                    <a:spcPct val="130000"/>
                  </a:lnSpc>
                  <a:buNone/>
                </a:pPr>
                <a:r>
                  <a:rPr lang="vi-VN" sz="2400">
                    <a:solidFill>
                      <a:schemeClr val="tx1"/>
                    </a:solidFill>
                  </a:rPr>
                  <a:t>	sum = sum + i;</a:t>
                </a:r>
                <a:endParaRPr lang="en-US" sz="2400">
                  <a:solidFill>
                    <a:schemeClr val="tx1"/>
                  </a:solidFill>
                </a:endParaRPr>
              </a:p>
              <a:p>
                <a:pPr algn="just">
                  <a:lnSpc>
                    <a:spcPct val="130000"/>
                  </a:lnSpc>
                  <a:buNone/>
                </a:pPr>
                <a:r>
                  <a:rPr lang="vi-VN" sz="2400">
                    <a:solidFill>
                      <a:schemeClr val="tx1"/>
                    </a:solidFill>
                  </a:rPr>
                  <a:t> </a:t>
                </a:r>
              </a:p>
              <a:p>
                <a:pPr algn="just">
                  <a:lnSpc>
                    <a:spcPct val="130000"/>
                  </a:lnSpc>
                  <a:buNone/>
                </a:pPr>
                <a:r>
                  <a:rPr lang="vi-VN" sz="2400">
                    <a:solidFill>
                      <a:schemeClr val="tx1"/>
                    </a:solidFill>
                  </a:rPr>
                  <a:t>return sum</a:t>
                </a:r>
                <a:r>
                  <a:rPr lang="en-US" sz="2400">
                    <a:solidFill>
                      <a:schemeClr val="tx1"/>
                    </a:solidFill>
                  </a:rPr>
                  <a:t>; </a:t>
                </a:r>
                <a:endParaRPr lang="vi-VN" sz="2400">
                  <a:solidFill>
                    <a:schemeClr val="tx1"/>
                  </a:solidFill>
                </a:endParaRPr>
              </a:p>
              <a:p>
                <a:pPr algn="ctr"/>
                <a:endParaRPr lang="en-US" sz="2400">
                  <a:solidFill>
                    <a:schemeClr val="tx1"/>
                  </a:solidFill>
                </a:endParaRPr>
              </a:p>
            </p:txBody>
          </p:sp>
          <p:sp>
            <p:nvSpPr>
              <p:cNvPr id="43" name="TextBox 42">
                <a:extLst>
                  <a:ext uri="{FF2B5EF4-FFF2-40B4-BE49-F238E27FC236}">
                    <a16:creationId xmlns:a16="http://schemas.microsoft.com/office/drawing/2014/main" id="{A7F2F0A0-6990-7F77-3F26-854CC1198A66}"/>
                  </a:ext>
                </a:extLst>
              </p:cNvPr>
              <p:cNvSpPr txBox="1"/>
              <p:nvPr/>
            </p:nvSpPr>
            <p:spPr>
              <a:xfrm>
                <a:off x="8377875" y="4570485"/>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44" name="TextBox 43">
                <a:extLst>
                  <a:ext uri="{FF2B5EF4-FFF2-40B4-BE49-F238E27FC236}">
                    <a16:creationId xmlns:a16="http://schemas.microsoft.com/office/drawing/2014/main" id="{704857EB-C5DC-4028-D71A-368FC599E410}"/>
                  </a:ext>
                </a:extLst>
              </p:cNvPr>
              <p:cNvSpPr txBox="1"/>
              <p:nvPr/>
            </p:nvSpPr>
            <p:spPr>
              <a:xfrm>
                <a:off x="8377875" y="5789685"/>
                <a:ext cx="609600" cy="461665"/>
              </a:xfrm>
              <a:prstGeom prst="rect">
                <a:avLst/>
              </a:prstGeom>
              <a:noFill/>
            </p:spPr>
            <p:txBody>
              <a:bodyPr wrap="square" rtlCol="0">
                <a:spAutoFit/>
              </a:bodyPr>
              <a:lstStyle/>
              <a:p>
                <a:r>
                  <a:rPr lang="en-US" sz="2400"/>
                  <a:t>P</a:t>
                </a:r>
                <a:r>
                  <a:rPr lang="en-US" sz="2400" baseline="-25000"/>
                  <a:t>2</a:t>
                </a:r>
                <a:endParaRPr lang="en-US" sz="2400"/>
              </a:p>
            </p:txBody>
          </p:sp>
          <p:sp>
            <p:nvSpPr>
              <p:cNvPr id="45" name="TextBox 44">
                <a:extLst>
                  <a:ext uri="{FF2B5EF4-FFF2-40B4-BE49-F238E27FC236}">
                    <a16:creationId xmlns:a16="http://schemas.microsoft.com/office/drawing/2014/main" id="{7739724D-9D02-3429-07E0-F35B82FE776B}"/>
                  </a:ext>
                </a:extLst>
              </p:cNvPr>
              <p:cNvSpPr txBox="1"/>
              <p:nvPr/>
            </p:nvSpPr>
            <p:spPr>
              <a:xfrm>
                <a:off x="8377875" y="7161285"/>
                <a:ext cx="609600" cy="461665"/>
              </a:xfrm>
              <a:prstGeom prst="rect">
                <a:avLst/>
              </a:prstGeom>
              <a:noFill/>
            </p:spPr>
            <p:txBody>
              <a:bodyPr wrap="square" rtlCol="0">
                <a:spAutoFit/>
              </a:bodyPr>
              <a:lstStyle/>
              <a:p>
                <a:r>
                  <a:rPr lang="en-US" sz="2400"/>
                  <a:t>P</a:t>
                </a:r>
                <a:r>
                  <a:rPr lang="en-US" sz="2400" baseline="-25000"/>
                  <a:t>3</a:t>
                </a:r>
                <a:endParaRPr lang="en-US" sz="2400"/>
              </a:p>
            </p:txBody>
          </p:sp>
          <p:sp>
            <p:nvSpPr>
              <p:cNvPr id="46" name="TextBox 45">
                <a:extLst>
                  <a:ext uri="{FF2B5EF4-FFF2-40B4-BE49-F238E27FC236}">
                    <a16:creationId xmlns:a16="http://schemas.microsoft.com/office/drawing/2014/main" id="{5F520CCC-B1A8-1E64-A1CA-5994030FF77E}"/>
                  </a:ext>
                </a:extLst>
              </p:cNvPr>
              <p:cNvSpPr txBox="1"/>
              <p:nvPr/>
            </p:nvSpPr>
            <p:spPr>
              <a:xfrm>
                <a:off x="9825675" y="5865885"/>
                <a:ext cx="2000869" cy="461665"/>
              </a:xfrm>
              <a:prstGeom prst="rect">
                <a:avLst/>
              </a:prstGeom>
              <a:noFill/>
            </p:spPr>
            <p:txBody>
              <a:bodyPr wrap="square" rtlCol="0">
                <a:spAutoFit/>
              </a:bodyPr>
              <a:lstStyle/>
              <a:p>
                <a:r>
                  <a:rPr lang="en-US" sz="2400"/>
                  <a:t>Nối tiếp nhau</a:t>
                </a:r>
              </a:p>
            </p:txBody>
          </p:sp>
          <p:sp>
            <p:nvSpPr>
              <p:cNvPr id="47" name="Right Brace 46">
                <a:extLst>
                  <a:ext uri="{FF2B5EF4-FFF2-40B4-BE49-F238E27FC236}">
                    <a16:creationId xmlns:a16="http://schemas.microsoft.com/office/drawing/2014/main" id="{D590A4DC-4F05-F2C9-C39D-C7B27A5873C7}"/>
                  </a:ext>
                </a:extLst>
              </p:cNvPr>
              <p:cNvSpPr/>
              <p:nvPr/>
            </p:nvSpPr>
            <p:spPr>
              <a:xfrm>
                <a:off x="8911275" y="4722885"/>
                <a:ext cx="6096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5FB37A3C-A304-DD81-3B24-5AD66BF868ED}"/>
                  </a:ext>
                </a:extLst>
              </p:cNvPr>
              <p:cNvSpPr txBox="1"/>
              <p:nvPr/>
            </p:nvSpPr>
            <p:spPr>
              <a:xfrm>
                <a:off x="6168075" y="8228085"/>
                <a:ext cx="4227439" cy="461665"/>
              </a:xfrm>
              <a:prstGeom prst="rect">
                <a:avLst/>
              </a:prstGeom>
              <a:noFill/>
            </p:spPr>
            <p:txBody>
              <a:bodyPr wrap="square" rtlCol="0">
                <a:spAutoFit/>
              </a:bodyPr>
              <a:lstStyle/>
              <a:p>
                <a:r>
                  <a:rPr lang="en-US" sz="2400"/>
                  <a:t>T(n) = O(max(f(n), g(n), h(n)))</a:t>
                </a:r>
              </a:p>
            </p:txBody>
          </p:sp>
        </p:grpSp>
      </p:grpSp>
      <p:grpSp>
        <p:nvGrpSpPr>
          <p:cNvPr id="10" name="Group 9">
            <a:extLst>
              <a:ext uri="{FF2B5EF4-FFF2-40B4-BE49-F238E27FC236}">
                <a16:creationId xmlns:a16="http://schemas.microsoft.com/office/drawing/2014/main" id="{A75E948C-5589-7BCB-0BBB-04B1C61E0365}"/>
              </a:ext>
            </a:extLst>
          </p:cNvPr>
          <p:cNvGrpSpPr/>
          <p:nvPr/>
        </p:nvGrpSpPr>
        <p:grpSpPr>
          <a:xfrm>
            <a:off x="9632866" y="4207223"/>
            <a:ext cx="7868546" cy="4995434"/>
            <a:chOff x="4186875" y="4660972"/>
            <a:chExt cx="8153400" cy="4619625"/>
          </a:xfrm>
        </p:grpSpPr>
        <p:sp>
          <p:nvSpPr>
            <p:cNvPr id="23" name="Rectangle 22">
              <a:extLst>
                <a:ext uri="{FF2B5EF4-FFF2-40B4-BE49-F238E27FC236}">
                  <a16:creationId xmlns:a16="http://schemas.microsoft.com/office/drawing/2014/main" id="{10737B75-D72F-B61D-A8F8-F3607EAB72E6}"/>
                </a:ext>
              </a:extLst>
            </p:cNvPr>
            <p:cNvSpPr/>
            <p:nvPr/>
          </p:nvSpPr>
          <p:spPr>
            <a:xfrm>
              <a:off x="4186875" y="7099372"/>
              <a:ext cx="3962400" cy="8382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7507CBE-4429-F085-E716-FB3D26C2AD60}"/>
                </a:ext>
              </a:extLst>
            </p:cNvPr>
            <p:cNvSpPr/>
            <p:nvPr/>
          </p:nvSpPr>
          <p:spPr>
            <a:xfrm>
              <a:off x="4186875" y="5727772"/>
              <a:ext cx="3962400" cy="9144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9C1D49F-BF7F-BAE0-A51C-35812DC5E71F}"/>
                </a:ext>
              </a:extLst>
            </p:cNvPr>
            <p:cNvSpPr/>
            <p:nvPr/>
          </p:nvSpPr>
          <p:spPr>
            <a:xfrm>
              <a:off x="4186875" y="4660972"/>
              <a:ext cx="3962400" cy="6858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D078E3A1-68A7-B294-EEC9-CE51EBAEF288}"/>
                </a:ext>
              </a:extLst>
            </p:cNvPr>
            <p:cNvSpPr txBox="1">
              <a:spLocks/>
            </p:cNvSpPr>
            <p:nvPr/>
          </p:nvSpPr>
          <p:spPr>
            <a:xfrm>
              <a:off x="7082475" y="9051997"/>
              <a:ext cx="2133600" cy="2286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EDAAE2-C098-4C38-A027-1875731CEB7C}" type="slidenum">
                <a:rPr lang="en-US" smtClean="0"/>
                <a:pPr/>
                <a:t>13</a:t>
              </a:fld>
              <a:endParaRPr lang="en-US"/>
            </a:p>
          </p:txBody>
        </p:sp>
        <p:sp>
          <p:nvSpPr>
            <p:cNvPr id="30" name="Rectangle 29">
              <a:extLst>
                <a:ext uri="{FF2B5EF4-FFF2-40B4-BE49-F238E27FC236}">
                  <a16:creationId xmlns:a16="http://schemas.microsoft.com/office/drawing/2014/main" id="{E39EE6C2-E098-65C4-06D7-A74A764D8F3C}"/>
                </a:ext>
              </a:extLst>
            </p:cNvPr>
            <p:cNvSpPr/>
            <p:nvPr/>
          </p:nvSpPr>
          <p:spPr>
            <a:xfrm>
              <a:off x="4186875" y="4660972"/>
              <a:ext cx="39624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r>
                <a:rPr lang="vi-VN" sz="2400">
                  <a:solidFill>
                    <a:schemeClr val="tx1"/>
                  </a:solidFill>
                </a:rPr>
                <a:t>sum = 0; </a:t>
              </a:r>
              <a:endParaRPr lang="en-US" sz="2400">
                <a:solidFill>
                  <a:schemeClr val="tx1"/>
                </a:solidFill>
              </a:endParaRPr>
            </a:p>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for(i= 0; i &lt; n; i++)</a:t>
              </a:r>
            </a:p>
            <a:p>
              <a:pPr algn="just">
                <a:lnSpc>
                  <a:spcPct val="130000"/>
                </a:lnSpc>
                <a:buNone/>
              </a:pPr>
              <a:r>
                <a:rPr lang="vi-VN" sz="2400">
                  <a:solidFill>
                    <a:schemeClr val="tx1"/>
                  </a:solidFill>
                </a:rPr>
                <a:t>	sum = sum + i;</a:t>
              </a:r>
              <a:endParaRPr lang="en-US" sz="2400">
                <a:solidFill>
                  <a:schemeClr val="tx1"/>
                </a:solidFill>
              </a:endParaRPr>
            </a:p>
            <a:p>
              <a:pPr algn="just">
                <a:lnSpc>
                  <a:spcPct val="130000"/>
                </a:lnSpc>
                <a:buNone/>
              </a:pPr>
              <a:r>
                <a:rPr lang="vi-VN" sz="2400">
                  <a:solidFill>
                    <a:schemeClr val="tx1"/>
                  </a:solidFill>
                </a:rPr>
                <a:t> </a:t>
              </a:r>
            </a:p>
            <a:p>
              <a:pPr algn="just">
                <a:lnSpc>
                  <a:spcPct val="130000"/>
                </a:lnSpc>
                <a:buNone/>
              </a:pPr>
              <a:r>
                <a:rPr lang="vi-VN" sz="2400">
                  <a:solidFill>
                    <a:schemeClr val="tx1"/>
                  </a:solidFill>
                </a:rPr>
                <a:t>return sum</a:t>
              </a:r>
              <a:r>
                <a:rPr lang="en-US" sz="2400">
                  <a:solidFill>
                    <a:schemeClr val="tx1"/>
                  </a:solidFill>
                </a:rPr>
                <a:t>; </a:t>
              </a:r>
              <a:endParaRPr lang="vi-VN" sz="2400">
                <a:solidFill>
                  <a:schemeClr val="tx1"/>
                </a:solidFill>
              </a:endParaRPr>
            </a:p>
            <a:p>
              <a:pPr algn="ctr"/>
              <a:endParaRPr lang="en-US" sz="2400">
                <a:solidFill>
                  <a:schemeClr val="tx1"/>
                </a:solidFill>
              </a:endParaRPr>
            </a:p>
          </p:txBody>
        </p:sp>
        <p:sp>
          <p:nvSpPr>
            <p:cNvPr id="31" name="TextBox 30">
              <a:extLst>
                <a:ext uri="{FF2B5EF4-FFF2-40B4-BE49-F238E27FC236}">
                  <a16:creationId xmlns:a16="http://schemas.microsoft.com/office/drawing/2014/main" id="{8124D754-B4E1-593B-6C35-43004A8B8F5C}"/>
                </a:ext>
              </a:extLst>
            </p:cNvPr>
            <p:cNvSpPr txBox="1"/>
            <p:nvPr/>
          </p:nvSpPr>
          <p:spPr>
            <a:xfrm>
              <a:off x="8377875" y="4737172"/>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33" name="TextBox 32">
              <a:extLst>
                <a:ext uri="{FF2B5EF4-FFF2-40B4-BE49-F238E27FC236}">
                  <a16:creationId xmlns:a16="http://schemas.microsoft.com/office/drawing/2014/main" id="{5097D925-F46B-515E-DE69-1DABED9D3EA5}"/>
                </a:ext>
              </a:extLst>
            </p:cNvPr>
            <p:cNvSpPr txBox="1"/>
            <p:nvPr/>
          </p:nvSpPr>
          <p:spPr>
            <a:xfrm>
              <a:off x="8380737" y="5943640"/>
              <a:ext cx="609601" cy="461665"/>
            </a:xfrm>
            <a:prstGeom prst="rect">
              <a:avLst/>
            </a:prstGeom>
            <a:noFill/>
          </p:spPr>
          <p:txBody>
            <a:bodyPr wrap="square" rtlCol="0">
              <a:spAutoFit/>
            </a:bodyPr>
            <a:lstStyle/>
            <a:p>
              <a:r>
                <a:rPr lang="en-US" sz="2400"/>
                <a:t>P</a:t>
              </a:r>
              <a:r>
                <a:rPr lang="en-US" sz="2400" baseline="-25000"/>
                <a:t>2</a:t>
              </a:r>
              <a:endParaRPr lang="en-US" sz="2400"/>
            </a:p>
          </p:txBody>
        </p:sp>
        <p:sp>
          <p:nvSpPr>
            <p:cNvPr id="34" name="TextBox 33">
              <a:extLst>
                <a:ext uri="{FF2B5EF4-FFF2-40B4-BE49-F238E27FC236}">
                  <a16:creationId xmlns:a16="http://schemas.microsoft.com/office/drawing/2014/main" id="{5FC94500-5CC5-D7DD-37EC-DED03421EC87}"/>
                </a:ext>
              </a:extLst>
            </p:cNvPr>
            <p:cNvSpPr txBox="1"/>
            <p:nvPr/>
          </p:nvSpPr>
          <p:spPr>
            <a:xfrm>
              <a:off x="8377875" y="7327972"/>
              <a:ext cx="609600" cy="461665"/>
            </a:xfrm>
            <a:prstGeom prst="rect">
              <a:avLst/>
            </a:prstGeom>
            <a:noFill/>
          </p:spPr>
          <p:txBody>
            <a:bodyPr wrap="square" rtlCol="0">
              <a:spAutoFit/>
            </a:bodyPr>
            <a:lstStyle/>
            <a:p>
              <a:r>
                <a:rPr lang="en-US" sz="2400"/>
                <a:t>P</a:t>
              </a:r>
              <a:r>
                <a:rPr lang="en-US" sz="2400" baseline="-25000"/>
                <a:t>3</a:t>
              </a:r>
              <a:endParaRPr lang="en-US" sz="2400"/>
            </a:p>
          </p:txBody>
        </p:sp>
        <p:sp>
          <p:nvSpPr>
            <p:cNvPr id="35" name="TextBox 34">
              <a:extLst>
                <a:ext uri="{FF2B5EF4-FFF2-40B4-BE49-F238E27FC236}">
                  <a16:creationId xmlns:a16="http://schemas.microsoft.com/office/drawing/2014/main" id="{1F787375-C783-DEBD-37B0-2006F553C476}"/>
                </a:ext>
              </a:extLst>
            </p:cNvPr>
            <p:cNvSpPr txBox="1"/>
            <p:nvPr/>
          </p:nvSpPr>
          <p:spPr>
            <a:xfrm>
              <a:off x="6168075" y="8394772"/>
              <a:ext cx="4148893" cy="461665"/>
            </a:xfrm>
            <a:prstGeom prst="rect">
              <a:avLst/>
            </a:prstGeom>
            <a:noFill/>
          </p:spPr>
          <p:txBody>
            <a:bodyPr wrap="none" rtlCol="0">
              <a:spAutoFit/>
            </a:bodyPr>
            <a:lstStyle/>
            <a:p>
              <a:r>
                <a:rPr lang="en-US" sz="2400"/>
                <a:t>T(n) = O(max(1, n, 1)) = O(n)</a:t>
              </a:r>
            </a:p>
          </p:txBody>
        </p:sp>
        <p:sp>
          <p:nvSpPr>
            <p:cNvPr id="36" name="TextBox 35">
              <a:extLst>
                <a:ext uri="{FF2B5EF4-FFF2-40B4-BE49-F238E27FC236}">
                  <a16:creationId xmlns:a16="http://schemas.microsoft.com/office/drawing/2014/main" id="{F5B125C9-0155-D828-D7A6-FF30AB72233F}"/>
                </a:ext>
              </a:extLst>
            </p:cNvPr>
            <p:cNvSpPr txBox="1"/>
            <p:nvPr/>
          </p:nvSpPr>
          <p:spPr>
            <a:xfrm>
              <a:off x="9216075" y="4737172"/>
              <a:ext cx="2057400" cy="461665"/>
            </a:xfrm>
            <a:prstGeom prst="rect">
              <a:avLst/>
            </a:prstGeom>
            <a:noFill/>
          </p:spPr>
          <p:txBody>
            <a:bodyPr wrap="square" rtlCol="0">
              <a:spAutoFit/>
            </a:bodyPr>
            <a:lstStyle/>
            <a:p>
              <a:r>
                <a:rPr lang="en-US" sz="2400"/>
                <a:t>T</a:t>
              </a:r>
              <a:r>
                <a:rPr lang="en-US" sz="2400" baseline="-25000"/>
                <a:t>1</a:t>
              </a:r>
              <a:r>
                <a:rPr lang="en-US" sz="2400"/>
                <a:t>(n) = O(1)</a:t>
              </a:r>
            </a:p>
          </p:txBody>
        </p:sp>
        <p:sp>
          <p:nvSpPr>
            <p:cNvPr id="49" name="TextBox 48">
              <a:extLst>
                <a:ext uri="{FF2B5EF4-FFF2-40B4-BE49-F238E27FC236}">
                  <a16:creationId xmlns:a16="http://schemas.microsoft.com/office/drawing/2014/main" id="{13D0A25B-B58F-8082-B846-670FCFF2517F}"/>
                </a:ext>
              </a:extLst>
            </p:cNvPr>
            <p:cNvSpPr txBox="1"/>
            <p:nvPr/>
          </p:nvSpPr>
          <p:spPr>
            <a:xfrm>
              <a:off x="9520875" y="7327972"/>
              <a:ext cx="2133600" cy="461665"/>
            </a:xfrm>
            <a:prstGeom prst="rect">
              <a:avLst/>
            </a:prstGeom>
            <a:noFill/>
          </p:spPr>
          <p:txBody>
            <a:bodyPr wrap="square" rtlCol="0">
              <a:spAutoFit/>
            </a:bodyPr>
            <a:lstStyle/>
            <a:p>
              <a:r>
                <a:rPr lang="en-US" sz="2400"/>
                <a:t>T</a:t>
              </a:r>
              <a:r>
                <a:rPr lang="en-US" sz="2400" baseline="-25000"/>
                <a:t>3</a:t>
              </a:r>
              <a:r>
                <a:rPr lang="en-US" sz="2400"/>
                <a:t>(n) = O(1)</a:t>
              </a:r>
            </a:p>
          </p:txBody>
        </p:sp>
        <p:sp>
          <p:nvSpPr>
            <p:cNvPr id="51" name="TextBox 50">
              <a:extLst>
                <a:ext uri="{FF2B5EF4-FFF2-40B4-BE49-F238E27FC236}">
                  <a16:creationId xmlns:a16="http://schemas.microsoft.com/office/drawing/2014/main" id="{7BE51B89-0E24-D162-77E5-A0013F8490DE}"/>
                </a:ext>
              </a:extLst>
            </p:cNvPr>
            <p:cNvSpPr txBox="1"/>
            <p:nvPr/>
          </p:nvSpPr>
          <p:spPr>
            <a:xfrm>
              <a:off x="9139875" y="5956372"/>
              <a:ext cx="3200400" cy="461665"/>
            </a:xfrm>
            <a:prstGeom prst="rect">
              <a:avLst/>
            </a:prstGeom>
            <a:noFill/>
          </p:spPr>
          <p:txBody>
            <a:bodyPr wrap="square" rtlCol="0">
              <a:spAutoFit/>
            </a:bodyPr>
            <a:lstStyle/>
            <a:p>
              <a:r>
                <a:rPr lang="en-US" sz="2400"/>
                <a:t>T</a:t>
              </a:r>
              <a:r>
                <a:rPr lang="en-US" sz="2400" baseline="-25000"/>
                <a:t>3</a:t>
              </a:r>
              <a:r>
                <a:rPr lang="en-US" sz="2400"/>
                <a:t>(n) = O(n.1) = O(n)</a:t>
              </a:r>
            </a:p>
          </p:txBody>
        </p:sp>
      </p:grpSp>
    </p:spTree>
    <p:extLst>
      <p:ext uri="{BB962C8B-B14F-4D97-AF65-F5344CB8AC3E}">
        <p14:creationId xmlns:p14="http://schemas.microsoft.com/office/powerpoint/2010/main" val="648729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Kiểm tra Stack rỗng	</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670FAC02-174A-E137-EA2B-0D75C136A959}"/>
              </a:ext>
            </a:extLst>
          </p:cNvPr>
          <p:cNvSpPr>
            <a:spLocks noGrp="1"/>
          </p:cNvSpPr>
          <p:nvPr>
            <p:ph sz="half" idx="2"/>
          </p:nvPr>
        </p:nvSpPr>
        <p:spPr>
          <a:xfrm>
            <a:off x="2290513" y="3623854"/>
            <a:ext cx="4841631" cy="855549"/>
          </a:xfrm>
        </p:spPr>
        <p:txBody>
          <a:bodyPr>
            <a:normAutofit/>
          </a:bodyPr>
          <a:lstStyle/>
          <a:p>
            <a:pPr marL="0" indent="0">
              <a:buNone/>
            </a:pPr>
            <a:r>
              <a:rPr lang="vi-VN" sz="4000">
                <a:solidFill>
                  <a:srgbClr val="FF0000"/>
                </a:solidFill>
                <a:latin typeface="+mj-lt"/>
              </a:rPr>
              <a:t>Dùng mảng một chiều.</a:t>
            </a:r>
            <a:endParaRPr lang="en-US" sz="4000">
              <a:solidFill>
                <a:srgbClr val="FF0000"/>
              </a:solidFill>
              <a:latin typeface="+mj-lt"/>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Kiểm tra Stack rỗng</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6" name="Picture 35">
            <a:extLst>
              <a:ext uri="{FF2B5EF4-FFF2-40B4-BE49-F238E27FC236}">
                <a16:creationId xmlns:a16="http://schemas.microsoft.com/office/drawing/2014/main" id="{52F27CDC-0CDD-915D-2411-77247CF60778}"/>
              </a:ext>
            </a:extLst>
          </p:cNvPr>
          <p:cNvPicPr>
            <a:picLocks noChangeAspect="1"/>
          </p:cNvPicPr>
          <p:nvPr/>
        </p:nvPicPr>
        <p:blipFill>
          <a:blip r:embed="rId10"/>
          <a:stretch>
            <a:fillRect/>
          </a:stretch>
        </p:blipFill>
        <p:spPr>
          <a:xfrm>
            <a:off x="773954" y="4921236"/>
            <a:ext cx="7966259" cy="3324267"/>
          </a:xfrm>
          <a:prstGeom prst="rect">
            <a:avLst/>
          </a:prstGeom>
        </p:spPr>
      </p:pic>
      <p:sp>
        <p:nvSpPr>
          <p:cNvPr id="39" name="Content Placeholder 29">
            <a:extLst>
              <a:ext uri="{FF2B5EF4-FFF2-40B4-BE49-F238E27FC236}">
                <a16:creationId xmlns:a16="http://schemas.microsoft.com/office/drawing/2014/main" id="{97920B21-A3F4-7D72-9E59-CC27BD05DA4D}"/>
              </a:ext>
            </a:extLst>
          </p:cNvPr>
          <p:cNvSpPr txBox="1">
            <a:spLocks/>
          </p:cNvSpPr>
          <p:nvPr/>
        </p:nvSpPr>
        <p:spPr>
          <a:xfrm>
            <a:off x="10524942" y="3695374"/>
            <a:ext cx="6733010" cy="8648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None/>
            </a:pPr>
            <a:r>
              <a:rPr lang="vi-VN" sz="4000">
                <a:solidFill>
                  <a:srgbClr val="FF0000"/>
                </a:solidFill>
                <a:latin typeface="+mj-lt"/>
              </a:rPr>
              <a:t>Cài đặt bằng danh sách liên kết.</a:t>
            </a:r>
            <a:endParaRPr lang="en-US" sz="4000">
              <a:solidFill>
                <a:srgbClr val="FF0000"/>
              </a:solidFill>
              <a:latin typeface="+mj-lt"/>
            </a:endParaRPr>
          </a:p>
        </p:txBody>
      </p:sp>
      <p:pic>
        <p:nvPicPr>
          <p:cNvPr id="41" name="Picture 40">
            <a:extLst>
              <a:ext uri="{FF2B5EF4-FFF2-40B4-BE49-F238E27FC236}">
                <a16:creationId xmlns:a16="http://schemas.microsoft.com/office/drawing/2014/main" id="{E50ADB95-ECE5-B970-8846-8DEE0FAC424B}"/>
              </a:ext>
            </a:extLst>
          </p:cNvPr>
          <p:cNvPicPr>
            <a:picLocks noChangeAspect="1"/>
          </p:cNvPicPr>
          <p:nvPr/>
        </p:nvPicPr>
        <p:blipFill>
          <a:blip r:embed="rId11"/>
          <a:stretch>
            <a:fillRect/>
          </a:stretch>
        </p:blipFill>
        <p:spPr>
          <a:xfrm>
            <a:off x="9581534" y="5229497"/>
            <a:ext cx="8053381" cy="2972724"/>
          </a:xfrm>
          <a:prstGeom prst="rect">
            <a:avLst/>
          </a:prstGeom>
        </p:spPr>
      </p:pic>
    </p:spTree>
    <p:extLst>
      <p:ext uri="{BB962C8B-B14F-4D97-AF65-F5344CB8AC3E}">
        <p14:creationId xmlns:p14="http://schemas.microsoft.com/office/powerpoint/2010/main" val="29096633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a:bodyPr>
          <a:lstStyle/>
          <a:p>
            <a:r>
              <a:rPr lang="vi-VN" sz="4000">
                <a:solidFill>
                  <a:srgbClr val="1C98ED"/>
                </a:solidFill>
                <a:latin typeface="DVN - Titan One" panose="02000000000000000000" pitchFamily="2" charset="0"/>
              </a:rPr>
              <a:t>Thêm một phần tử vào  Stack</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391B39C4-2788-C9B6-040B-E086654D88BC}"/>
              </a:ext>
            </a:extLst>
          </p:cNvPr>
          <p:cNvPicPr>
            <a:picLocks noGrp="1" noChangeAspect="1"/>
          </p:cNvPicPr>
          <p:nvPr>
            <p:ph sz="half" idx="2"/>
          </p:nvPr>
        </p:nvPicPr>
        <p:blipFill>
          <a:blip r:embed="rId8"/>
          <a:stretch>
            <a:fillRect/>
          </a:stretch>
        </p:blipFill>
        <p:spPr>
          <a:xfrm>
            <a:off x="1177713" y="3827402"/>
            <a:ext cx="7080492" cy="5871627"/>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a:bodyPr>
          <a:lstStyle/>
          <a:p>
            <a:r>
              <a:rPr lang="vi-VN" sz="4000">
                <a:solidFill>
                  <a:srgbClr val="1C98ED"/>
                </a:solidFill>
                <a:latin typeface="DVN - Titan One" panose="02000000000000000000" pitchFamily="2" charset="0"/>
              </a:rPr>
              <a:t>Xóa một phần tử đầu Stack</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39" name="Content Placeholder 35">
            <a:extLst>
              <a:ext uri="{FF2B5EF4-FFF2-40B4-BE49-F238E27FC236}">
                <a16:creationId xmlns:a16="http://schemas.microsoft.com/office/drawing/2014/main" id="{E42211AA-E68D-13CA-90D9-467BE206CF5B}"/>
              </a:ext>
            </a:extLst>
          </p:cNvPr>
          <p:cNvPicPr>
            <a:picLocks noChangeAspect="1"/>
          </p:cNvPicPr>
          <p:nvPr/>
        </p:nvPicPr>
        <p:blipFill>
          <a:blip r:embed="rId11"/>
          <a:stretch>
            <a:fillRect/>
          </a:stretch>
        </p:blipFill>
        <p:spPr>
          <a:xfrm>
            <a:off x="9596106" y="4482452"/>
            <a:ext cx="8113538" cy="4561528"/>
          </a:xfrm>
          <a:prstGeom prst="rect">
            <a:avLst/>
          </a:prstGeom>
        </p:spPr>
      </p:pic>
    </p:spTree>
    <p:extLst>
      <p:ext uri="{BB962C8B-B14F-4D97-AF65-F5344CB8AC3E}">
        <p14:creationId xmlns:p14="http://schemas.microsoft.com/office/powerpoint/2010/main" val="11830003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a:bodyPr>
          <a:lstStyle/>
          <a:p>
            <a:r>
              <a:rPr lang="vi-VN" sz="4000">
                <a:solidFill>
                  <a:srgbClr val="1C98ED"/>
                </a:solidFill>
                <a:latin typeface="DVN - Titan One" panose="02000000000000000000" pitchFamily="2" charset="0"/>
              </a:rPr>
              <a:t>Thêm một phần tử vào  Stack</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a:bodyPr>
          <a:lstStyle/>
          <a:p>
            <a:r>
              <a:rPr lang="vi-VN" sz="4000">
                <a:solidFill>
                  <a:srgbClr val="1C98ED"/>
                </a:solidFill>
                <a:latin typeface="DVN - Titan One" panose="02000000000000000000" pitchFamily="2" charset="0"/>
              </a:rPr>
              <a:t>Xóa một phần tử đầu Stack</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2" name="Picture 31">
            <a:extLst>
              <a:ext uri="{FF2B5EF4-FFF2-40B4-BE49-F238E27FC236}">
                <a16:creationId xmlns:a16="http://schemas.microsoft.com/office/drawing/2014/main" id="{57A6C50B-183B-6160-FB4C-6B58B379B291}"/>
              </a:ext>
            </a:extLst>
          </p:cNvPr>
          <p:cNvPicPr>
            <a:picLocks noChangeAspect="1"/>
          </p:cNvPicPr>
          <p:nvPr/>
        </p:nvPicPr>
        <p:blipFill>
          <a:blip r:embed="rId10"/>
          <a:stretch>
            <a:fillRect/>
          </a:stretch>
        </p:blipFill>
        <p:spPr>
          <a:xfrm>
            <a:off x="696955" y="4405426"/>
            <a:ext cx="8149224" cy="4291674"/>
          </a:xfrm>
          <a:prstGeom prst="rect">
            <a:avLst/>
          </a:prstGeom>
        </p:spPr>
      </p:pic>
      <p:pic>
        <p:nvPicPr>
          <p:cNvPr id="37" name="Picture 36">
            <a:extLst>
              <a:ext uri="{FF2B5EF4-FFF2-40B4-BE49-F238E27FC236}">
                <a16:creationId xmlns:a16="http://schemas.microsoft.com/office/drawing/2014/main" id="{338CED41-E70F-B279-32C4-A4DD86D4B920}"/>
              </a:ext>
            </a:extLst>
          </p:cNvPr>
          <p:cNvPicPr>
            <a:picLocks noChangeAspect="1"/>
          </p:cNvPicPr>
          <p:nvPr/>
        </p:nvPicPr>
        <p:blipFill>
          <a:blip r:embed="rId11"/>
          <a:stretch>
            <a:fillRect/>
          </a:stretch>
        </p:blipFill>
        <p:spPr>
          <a:xfrm>
            <a:off x="10382061" y="3573534"/>
            <a:ext cx="6612355" cy="5851481"/>
          </a:xfrm>
          <a:prstGeom prst="rect">
            <a:avLst/>
          </a:prstGeom>
        </p:spPr>
      </p:pic>
    </p:spTree>
    <p:extLst>
      <p:ext uri="{BB962C8B-B14F-4D97-AF65-F5344CB8AC3E}">
        <p14:creationId xmlns:p14="http://schemas.microsoft.com/office/powerpoint/2010/main" val="28774616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Lấy giá trị phần tư ở đỉnh Stack</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Trả về số lượng phần tử trong Stack</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133</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a:extLst>
              <a:ext uri="{FF2B5EF4-FFF2-40B4-BE49-F238E27FC236}">
                <a16:creationId xmlns:a16="http://schemas.microsoft.com/office/drawing/2014/main" id="{52FD269B-1E0F-B188-A905-EE7DC745F3F7}"/>
              </a:ext>
            </a:extLst>
          </p:cNvPr>
          <p:cNvPicPr>
            <a:picLocks noChangeAspect="1"/>
          </p:cNvPicPr>
          <p:nvPr/>
        </p:nvPicPr>
        <p:blipFill>
          <a:blip r:embed="rId10"/>
          <a:stretch>
            <a:fillRect/>
          </a:stretch>
        </p:blipFill>
        <p:spPr>
          <a:xfrm>
            <a:off x="783442" y="4912511"/>
            <a:ext cx="7976249" cy="2520495"/>
          </a:xfrm>
          <a:prstGeom prst="rect">
            <a:avLst/>
          </a:prstGeom>
        </p:spPr>
      </p:pic>
      <p:pic>
        <p:nvPicPr>
          <p:cNvPr id="30" name="Picture 29">
            <a:extLst>
              <a:ext uri="{FF2B5EF4-FFF2-40B4-BE49-F238E27FC236}">
                <a16:creationId xmlns:a16="http://schemas.microsoft.com/office/drawing/2014/main" id="{2330434F-4DBF-DDAB-FE57-DE14ED21BDD4}"/>
              </a:ext>
            </a:extLst>
          </p:cNvPr>
          <p:cNvPicPr>
            <a:picLocks noChangeAspect="1"/>
          </p:cNvPicPr>
          <p:nvPr/>
        </p:nvPicPr>
        <p:blipFill>
          <a:blip r:embed="rId11"/>
          <a:stretch>
            <a:fillRect/>
          </a:stretch>
        </p:blipFill>
        <p:spPr>
          <a:xfrm>
            <a:off x="10129900" y="4885518"/>
            <a:ext cx="6956650" cy="2654863"/>
          </a:xfrm>
          <a:prstGeom prst="rect">
            <a:avLst/>
          </a:prstGeom>
        </p:spPr>
      </p:pic>
    </p:spTree>
    <p:extLst>
      <p:ext uri="{BB962C8B-B14F-4D97-AF65-F5344CB8AC3E}">
        <p14:creationId xmlns:p14="http://schemas.microsoft.com/office/powerpoint/2010/main" val="31560648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Cách dùng thư viện Stack</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9" name="Picture 28">
            <a:extLst>
              <a:ext uri="{FF2B5EF4-FFF2-40B4-BE49-F238E27FC236}">
                <a16:creationId xmlns:a16="http://schemas.microsoft.com/office/drawing/2014/main" id="{E1B0DA50-E6BE-0FDE-BCD2-C5B50932CD42}"/>
              </a:ext>
            </a:extLst>
          </p:cNvPr>
          <p:cNvPicPr>
            <a:picLocks noChangeAspect="1"/>
          </p:cNvPicPr>
          <p:nvPr/>
        </p:nvPicPr>
        <p:blipFill>
          <a:blip r:embed="rId10"/>
          <a:stretch>
            <a:fillRect/>
          </a:stretch>
        </p:blipFill>
        <p:spPr>
          <a:xfrm>
            <a:off x="1379202" y="3806747"/>
            <a:ext cx="9431137" cy="5105389"/>
          </a:xfrm>
          <a:prstGeom prst="rect">
            <a:avLst/>
          </a:prstGeom>
        </p:spPr>
      </p:pic>
      <p:grpSp>
        <p:nvGrpSpPr>
          <p:cNvPr id="40" name="Group 39">
            <a:extLst>
              <a:ext uri="{FF2B5EF4-FFF2-40B4-BE49-F238E27FC236}">
                <a16:creationId xmlns:a16="http://schemas.microsoft.com/office/drawing/2014/main" id="{A2F80CB8-3A02-0DBD-4107-D9EB83F81C19}"/>
              </a:ext>
            </a:extLst>
          </p:cNvPr>
          <p:cNvGrpSpPr/>
          <p:nvPr/>
        </p:nvGrpSpPr>
        <p:grpSpPr>
          <a:xfrm>
            <a:off x="12222158" y="4741886"/>
            <a:ext cx="3287486" cy="4136571"/>
            <a:chOff x="2743200" y="3657600"/>
            <a:chExt cx="3287486" cy="4136571"/>
          </a:xfrm>
        </p:grpSpPr>
        <p:cxnSp>
          <p:nvCxnSpPr>
            <p:cNvPr id="41" name="Straight Connector 40">
              <a:extLst>
                <a:ext uri="{FF2B5EF4-FFF2-40B4-BE49-F238E27FC236}">
                  <a16:creationId xmlns:a16="http://schemas.microsoft.com/office/drawing/2014/main" id="{31767DA6-48AB-045A-B363-10C31EC1932E}"/>
                </a:ext>
              </a:extLst>
            </p:cNvPr>
            <p:cNvCxnSpPr/>
            <p:nvPr/>
          </p:nvCxnSpPr>
          <p:spPr>
            <a:xfrm>
              <a:off x="2743200"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7511092-469D-0F20-18EF-05EB725D27CD}"/>
                </a:ext>
              </a:extLst>
            </p:cNvPr>
            <p:cNvCxnSpPr/>
            <p:nvPr/>
          </p:nvCxnSpPr>
          <p:spPr>
            <a:xfrm>
              <a:off x="6030686"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DF3388D-57A2-EC64-D06F-9A74327F1112}"/>
                </a:ext>
              </a:extLst>
            </p:cNvPr>
            <p:cNvCxnSpPr>
              <a:cxnSpLocks/>
            </p:cNvCxnSpPr>
            <p:nvPr/>
          </p:nvCxnSpPr>
          <p:spPr>
            <a:xfrm>
              <a:off x="2743200" y="7794171"/>
              <a:ext cx="3287486" cy="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44" name="Straight Arrow Connector 43">
            <a:extLst>
              <a:ext uri="{FF2B5EF4-FFF2-40B4-BE49-F238E27FC236}">
                <a16:creationId xmlns:a16="http://schemas.microsoft.com/office/drawing/2014/main" id="{6ADF4808-5D9C-2A78-B17D-B12B843DE692}"/>
              </a:ext>
            </a:extLst>
          </p:cNvPr>
          <p:cNvCxnSpPr/>
          <p:nvPr/>
        </p:nvCxnSpPr>
        <p:spPr>
          <a:xfrm>
            <a:off x="10252546" y="4533301"/>
            <a:ext cx="107663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8049D39B-C88E-4254-3BB7-198A7DA7E68E}"/>
              </a:ext>
            </a:extLst>
          </p:cNvPr>
          <p:cNvSpPr txBox="1"/>
          <p:nvPr/>
        </p:nvSpPr>
        <p:spPr>
          <a:xfrm>
            <a:off x="10252546" y="4069038"/>
            <a:ext cx="1076632" cy="369332"/>
          </a:xfrm>
          <a:prstGeom prst="rect">
            <a:avLst/>
          </a:prstGeom>
          <a:noFill/>
        </p:spPr>
        <p:txBody>
          <a:bodyPr wrap="square" rtlCol="0">
            <a:spAutoFit/>
          </a:bodyPr>
          <a:lstStyle/>
          <a:p>
            <a:pPr algn="ctr"/>
            <a:r>
              <a:rPr lang="vi-VN" b="1">
                <a:solidFill>
                  <a:srgbClr val="FF0000"/>
                </a:solidFill>
                <a:latin typeface="+mj-lt"/>
              </a:rPr>
              <a:t>INPUT</a:t>
            </a:r>
            <a:endParaRPr lang="en-US" b="1">
              <a:solidFill>
                <a:srgbClr val="FF0000"/>
              </a:solidFill>
              <a:latin typeface="+mj-lt"/>
            </a:endParaRPr>
          </a:p>
        </p:txBody>
      </p:sp>
      <p:sp>
        <p:nvSpPr>
          <p:cNvPr id="46" name="Rectangle 45">
            <a:extLst>
              <a:ext uri="{FF2B5EF4-FFF2-40B4-BE49-F238E27FC236}">
                <a16:creationId xmlns:a16="http://schemas.microsoft.com/office/drawing/2014/main" id="{E79E7504-BC33-0BDC-DEC6-6FCBD3A33335}"/>
              </a:ext>
            </a:extLst>
          </p:cNvPr>
          <p:cNvSpPr/>
          <p:nvPr/>
        </p:nvSpPr>
        <p:spPr>
          <a:xfrm>
            <a:off x="10068898" y="3137766"/>
            <a:ext cx="1437261" cy="73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b="1">
                <a:solidFill>
                  <a:schemeClr val="tx1"/>
                </a:solidFill>
                <a:latin typeface="+mj-lt"/>
              </a:rPr>
              <a:t>1</a:t>
            </a:r>
            <a:endParaRPr lang="en-US" sz="4400" b="1">
              <a:solidFill>
                <a:schemeClr val="tx1"/>
              </a:solidFill>
              <a:latin typeface="+mj-lt"/>
            </a:endParaRPr>
          </a:p>
        </p:txBody>
      </p:sp>
      <p:sp>
        <p:nvSpPr>
          <p:cNvPr id="47" name="Rectangle 46">
            <a:extLst>
              <a:ext uri="{FF2B5EF4-FFF2-40B4-BE49-F238E27FC236}">
                <a16:creationId xmlns:a16="http://schemas.microsoft.com/office/drawing/2014/main" id="{6043BA51-BBA3-958C-7408-60A296AFE03B}"/>
              </a:ext>
            </a:extLst>
          </p:cNvPr>
          <p:cNvSpPr/>
          <p:nvPr/>
        </p:nvSpPr>
        <p:spPr>
          <a:xfrm>
            <a:off x="10068898" y="3136238"/>
            <a:ext cx="1437261" cy="73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b="1">
                <a:solidFill>
                  <a:schemeClr val="tx1"/>
                </a:solidFill>
                <a:latin typeface="+mj-lt"/>
              </a:rPr>
              <a:t>2</a:t>
            </a:r>
            <a:endParaRPr lang="en-US" sz="4400" b="1">
              <a:solidFill>
                <a:schemeClr val="tx1"/>
              </a:solidFill>
              <a:latin typeface="+mj-lt"/>
            </a:endParaRPr>
          </a:p>
        </p:txBody>
      </p:sp>
      <p:sp>
        <p:nvSpPr>
          <p:cNvPr id="48" name="Rectangle 47">
            <a:extLst>
              <a:ext uri="{FF2B5EF4-FFF2-40B4-BE49-F238E27FC236}">
                <a16:creationId xmlns:a16="http://schemas.microsoft.com/office/drawing/2014/main" id="{560E5C0F-30BA-6268-2DA7-16EAE2EA77F7}"/>
              </a:ext>
            </a:extLst>
          </p:cNvPr>
          <p:cNvSpPr/>
          <p:nvPr/>
        </p:nvSpPr>
        <p:spPr>
          <a:xfrm>
            <a:off x="10068897" y="3136238"/>
            <a:ext cx="1437261" cy="73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b="1">
                <a:solidFill>
                  <a:schemeClr val="tx1"/>
                </a:solidFill>
                <a:latin typeface="+mj-lt"/>
              </a:rPr>
              <a:t>3</a:t>
            </a:r>
            <a:endParaRPr lang="en-US" sz="4400" b="1">
              <a:solidFill>
                <a:schemeClr val="tx1"/>
              </a:solidFill>
              <a:latin typeface="+mj-lt"/>
            </a:endParaRPr>
          </a:p>
        </p:txBody>
      </p:sp>
    </p:spTree>
    <p:extLst>
      <p:ext uri="{BB962C8B-B14F-4D97-AF65-F5344CB8AC3E}">
        <p14:creationId xmlns:p14="http://schemas.microsoft.com/office/powerpoint/2010/main" val="188409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03846 -0.0034 L 0.03846 -0.00325 C 0.0573 -0.00556 0.05999 -0.00618 0.08516 -0.00618 C 0.0908 -0.00618 0.09644 -0.00525 0.10209 -0.00479 C 0.1204 -0.00078 0.11068 -0.00232 0.13117 -0.00047 C 0.13334 0.00092 0.13559 0.00185 0.13759 0.00385 C 0.13915 0.00524 0.14028 0.00756 0.14167 0.00956 C 0.14236 0.01064 0.15122 0.02422 0.15296 0.02808 C 0.1579 0.0395 0.15608 0.03796 0.15938 0.04969 C 0.16059 0.05401 0.16216 0.05817 0.16337 0.0625 C 0.16528 0.06944 0.1665 0.07515 0.16745 0.08271 C 0.16841 0.08996 0.1698 0.11481 0.16988 0.11558 C 0.17006 0.11851 0.1704 0.12129 0.17066 0.12422 C 0.17353 0.20679 0.17205 0.15478 0.16988 0.33209 C 0.1698 0.33503 0.16945 0.33796 0.16901 0.34074 C 0.16858 0.34413 0.16797 0.34737 0.16745 0.35077 C 0.16684 0.35462 0.16632 0.35833 0.1658 0.36219 C 0.16381 0.39413 0.16502 0.37083 0.16502 0.43256 " pathEditMode="relative" rAng="0" ptsTypes="AAAAAAAAAAAAAAAAAA">
                                      <p:cBhvr>
                                        <p:cTn id="9" dur="2000" fill="hold"/>
                                        <p:tgtEl>
                                          <p:spTgt spid="46"/>
                                        </p:tgtEl>
                                        <p:attrNameLst>
                                          <p:attrName>ppt_x</p:attrName>
                                          <p:attrName>ppt_y</p:attrName>
                                        </p:attrNameLst>
                                      </p:cBhvr>
                                      <p:rCtr x="6684" y="21651"/>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childTnLst>
                                </p:cTn>
                              </p:par>
                            </p:childTnLst>
                          </p:cTn>
                        </p:par>
                        <p:par>
                          <p:cTn id="14" fill="hold">
                            <p:stCondLst>
                              <p:cond delay="0"/>
                            </p:stCondLst>
                            <p:childTnLst>
                              <p:par>
                                <p:cTn id="15" presetID="0" presetClass="path" presetSubtype="0" accel="50000" decel="50000" fill="hold" grpId="1" nodeType="afterEffect">
                                  <p:stCondLst>
                                    <p:cond delay="0"/>
                                  </p:stCondLst>
                                  <p:childTnLst>
                                    <p:animMotion origin="layout" path="M 0.03855 -0.0037 L 0.03855 -0.00355 C 0.04688 -0.00231 0.05539 -0.00123 0.06355 0.00077 C 0.06858 0.00185 0.07943 0.00664 0.0829 0.00864 C 0.08585 0.01034 0.08776 0.0125 0.09063 0.0142 C 0.09358 0.0159 0.09757 0.01713 0.10044 0.01883 C 0.1046 0.02161 0.10773 0.025 0.11198 0.02793 C 0.12509 0.03673 0.12301 0.03195 0.13134 0.04259 C 0.1395 0.05309 0.15469 0.07423 0.15469 0.07438 C 0.15764 0.08287 0.15851 0.08472 0.16033 0.09244 C 0.1612 0.09506 0.16181 0.09769 0.16242 0.10031 C 0.16641 0.12176 0.16164 0.10386 0.16832 0.12516 C 0.16745 0.18565 0.16615 0.24599 0.16615 0.30648 " pathEditMode="relative" rAng="0" ptsTypes="AAAAAAAAAAAAA">
                                      <p:cBhvr>
                                        <p:cTn id="16" dur="2000" fill="hold"/>
                                        <p:tgtEl>
                                          <p:spTgt spid="47"/>
                                        </p:tgtEl>
                                        <p:attrNameLst>
                                          <p:attrName>ppt_x</p:attrName>
                                          <p:attrName>ppt_y</p:attrName>
                                        </p:attrNameLst>
                                      </p:cBhvr>
                                      <p:rCtr x="6484" y="15509"/>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par>
                          <p:cTn id="21" fill="hold">
                            <p:stCondLst>
                              <p:cond delay="0"/>
                            </p:stCondLst>
                            <p:childTnLst>
                              <p:par>
                                <p:cTn id="22" presetID="0" presetClass="path" presetSubtype="0" accel="50000" decel="50000" fill="hold" grpId="1" nodeType="afterEffect">
                                  <p:stCondLst>
                                    <p:cond delay="0"/>
                                  </p:stCondLst>
                                  <p:childTnLst>
                                    <p:animMotion origin="layout" path="M 0.04011 -0.00185 L 0.04011 -0.0017 C 0.04384 -0.0037 0.04749 -0.00617 0.05139 -0.00756 C 0.05504 -0.00895 0.05886 -0.00941 0.06268 -0.01049 C 0.07839 -0.01497 0.06476 -0.01204 0.0796 -0.01466 L 0.10217 -0.01327 C 0.10704 -0.01296 0.11797 -0.01126 0.12309 -0.01049 C 0.12396 -0.00941 0.12474 -0.00864 0.12552 -0.00756 C 0.12717 -0.00525 0.12856 -0.00231 0.13039 -0.00046 C 0.13212 0.00154 0.13412 0.00247 0.13603 0.00386 C 0.13707 0.00586 0.13829 0.00756 0.13924 0.00957 C 0.14046 0.01235 0.1408 0.01651 0.14245 0.01821 L 0.14653 0.02253 C 0.14731 0.02438 0.14801 0.02639 0.14896 0.02824 C 0.15139 0.03333 0.15174 0.0321 0.15374 0.03827 C 0.15747 0.04969 0.15782 0.05262 0.16025 0.0642 C 0.16103 0.07222 0.16155 0.0804 0.16259 0.08858 C 0.16294 0.09059 0.16381 0.09228 0.16424 0.09429 C 0.16493 0.09753 0.16528 0.10093 0.16589 0.10432 C 0.16615 0.11003 0.1665 0.11574 0.16667 0.12145 C 0.16702 0.13148 0.1671 0.14151 0.16745 0.15154 C 0.16763 0.15494 0.16823 0.15818 0.16823 0.16157 C 0.16849 0.17161 0.16823 0.18164 0.16823 0.19182 " pathEditMode="relative" rAng="0" ptsTypes="AAAAAAAAAAAAAAAAAAAAAAA">
                                      <p:cBhvr>
                                        <p:cTn id="23" dur="2000" fill="hold"/>
                                        <p:tgtEl>
                                          <p:spTgt spid="48"/>
                                        </p:tgtEl>
                                        <p:attrNameLst>
                                          <p:attrName>ppt_x</p:attrName>
                                          <p:attrName>ppt_y</p:attrName>
                                        </p:attrNameLst>
                                      </p:cBhvr>
                                      <p:rCtr x="6406" y="9043"/>
                                    </p:animMotion>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48"/>
                                        </p:tgtEl>
                                        <p:attrNameLst>
                                          <p:attrName>fillcolor</p:attrName>
                                        </p:attrNameLst>
                                      </p:cBhvr>
                                      <p:to>
                                        <a:schemeClr val="accent2"/>
                                      </p:to>
                                    </p:animClr>
                                    <p:set>
                                      <p:cBhvr>
                                        <p:cTn id="28" dur="2000" fill="hold"/>
                                        <p:tgtEl>
                                          <p:spTgt spid="48"/>
                                        </p:tgtEl>
                                        <p:attrNameLst>
                                          <p:attrName>fill.type</p:attrName>
                                        </p:attrNameLst>
                                      </p:cBhvr>
                                      <p:to>
                                        <p:strVal val="solid"/>
                                      </p:to>
                                    </p:set>
                                    <p:set>
                                      <p:cBhvr>
                                        <p:cTn id="29" dur="2000" fill="hold"/>
                                        <p:tgtEl>
                                          <p:spTgt spid="48"/>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2" nodeType="clickEffect">
                                  <p:stCondLst>
                                    <p:cond delay="0"/>
                                  </p:stCondLst>
                                  <p:childTnLst>
                                    <p:animMotion origin="layout" path="M 0.16589 0.17886 L 0.16589 0.17901 C 0.16615 0.14676 0.16615 0.11482 0.16667 0.08272 C 0.16684 0.06929 0.16815 0.06173 0.17066 0.0483 C 0.17118 0.04553 0.17162 0.04244 0.17231 0.03966 C 0.17292 0.03719 0.17396 0.03503 0.17474 0.03256 C 0.17691 0.02546 0.17596 0.02762 0.17796 0.0196 C 0.17839 0.01775 0.17882 0.01574 0.17952 0.01389 C 0.18256 0.00633 0.18542 0.0017 0.19002 -0.00324 C 0.1921 -0.0054 0.19497 -0.0088 0.19731 -0.01049 C 0.202 -0.01373 0.20417 -0.01404 0.20938 -0.0162 C 0.21111 -0.01682 0.21502 -0.01883 0.21667 -0.01898 C 0.22283 -0.01975 0.229 -0.02006 0.23516 -0.02052 C 0.25122 -0.02762 0.23429 -0.02052 0.27709 -0.0233 C 0.27874 -0.02346 0.28039 -0.02423 0.28195 -0.02469 C 0.31181 -0.02176 0.30183 -0.02731 0.31346 -0.02052 " pathEditMode="relative" rAng="0" ptsTypes="AAAAAAAAAAAAAAAA">
                                      <p:cBhvr>
                                        <p:cTn id="33" dur="2000" fill="hold"/>
                                        <p:tgtEl>
                                          <p:spTgt spid="48"/>
                                        </p:tgtEl>
                                        <p:attrNameLst>
                                          <p:attrName>ppt_x</p:attrName>
                                          <p:attrName>ppt_y</p:attrName>
                                        </p:attrNameLst>
                                      </p:cBhvr>
                                      <p:rCtr x="7378" y="-10170"/>
                                    </p:animMotion>
                                  </p:childTnLst>
                                </p:cTn>
                              </p:par>
                            </p:childTnLst>
                          </p:cTn>
                        </p:par>
                        <p:par>
                          <p:cTn id="34" fill="hold">
                            <p:stCondLst>
                              <p:cond delay="2000"/>
                            </p:stCondLst>
                            <p:childTnLst>
                              <p:par>
                                <p:cTn id="35" presetID="1" presetClass="exit" presetSubtype="0" fill="hold" grpId="3" nodeType="afterEffect">
                                  <p:stCondLst>
                                    <p:cond delay="0"/>
                                  </p:stCondLst>
                                  <p:childTnLst>
                                    <p:set>
                                      <p:cBhvr>
                                        <p:cTn id="36" dur="1" fill="hold">
                                          <p:stCondLst>
                                            <p:cond delay="0"/>
                                          </p:stCondLst>
                                        </p:cTn>
                                        <p:tgtEl>
                                          <p:spTgt spid="4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2000" fill="hold"/>
                                        <p:tgtEl>
                                          <p:spTgt spid="47"/>
                                        </p:tgtEl>
                                        <p:attrNameLst>
                                          <p:attrName>fillcolor</p:attrName>
                                        </p:attrNameLst>
                                      </p:cBhvr>
                                      <p:to>
                                        <a:schemeClr val="accent2"/>
                                      </p:to>
                                    </p:animClr>
                                    <p:set>
                                      <p:cBhvr>
                                        <p:cTn id="41" dur="2000" fill="hold"/>
                                        <p:tgtEl>
                                          <p:spTgt spid="47"/>
                                        </p:tgtEl>
                                        <p:attrNameLst>
                                          <p:attrName>fill.type</p:attrName>
                                        </p:attrNameLst>
                                      </p:cBhvr>
                                      <p:to>
                                        <p:strVal val="solid"/>
                                      </p:to>
                                    </p:set>
                                    <p:set>
                                      <p:cBhvr>
                                        <p:cTn id="42" dur="2000"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8" grpId="2" animBg="1"/>
      <p:bldP spid="48" grpId="3" animBg="1"/>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Vận dụng</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135</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9" name="Picture 8" descr="A qr code with black squares&#10;&#10;Description automatically generated">
            <a:extLst>
              <a:ext uri="{FF2B5EF4-FFF2-40B4-BE49-F238E27FC236}">
                <a16:creationId xmlns:a16="http://schemas.microsoft.com/office/drawing/2014/main" id="{5C423FB9-1DB1-B008-3C3C-7CD4100602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6699" y="3573534"/>
            <a:ext cx="5703051" cy="5703051"/>
          </a:xfrm>
          <a:prstGeom prst="rect">
            <a:avLst/>
          </a:prstGeom>
        </p:spPr>
      </p:pic>
      <p:sp>
        <p:nvSpPr>
          <p:cNvPr id="10" name="TextBox 9">
            <a:extLst>
              <a:ext uri="{FF2B5EF4-FFF2-40B4-BE49-F238E27FC236}">
                <a16:creationId xmlns:a16="http://schemas.microsoft.com/office/drawing/2014/main" id="{2BDE5DA1-2A97-7367-BAEA-9EC4582CA7C1}"/>
              </a:ext>
            </a:extLst>
          </p:cNvPr>
          <p:cNvSpPr txBox="1"/>
          <p:nvPr/>
        </p:nvSpPr>
        <p:spPr>
          <a:xfrm>
            <a:off x="1263200" y="3546421"/>
            <a:ext cx="6896258" cy="2246769"/>
          </a:xfrm>
          <a:prstGeom prst="rect">
            <a:avLst/>
          </a:prstGeom>
          <a:noFill/>
        </p:spPr>
        <p:txBody>
          <a:bodyPr wrap="square" rtlCol="0">
            <a:spAutoFit/>
          </a:bodyPr>
          <a:lstStyle/>
          <a:p>
            <a:pPr algn="just"/>
            <a:r>
              <a:rPr lang="vi-VN" sz="2800">
                <a:solidFill>
                  <a:srgbClr val="1C98ED"/>
                </a:solidFill>
                <a:latin typeface="+mj-lt"/>
              </a:rPr>
              <a:t>Trình bày thuật toán và viết chương trình nhập vào một số nguyên dương bất kỳ, sau đó xuất</a:t>
            </a:r>
            <a:br>
              <a:rPr lang="vi-VN" sz="2800">
                <a:solidFill>
                  <a:srgbClr val="1C98ED"/>
                </a:solidFill>
                <a:latin typeface="+mj-lt"/>
              </a:rPr>
            </a:br>
            <a:r>
              <a:rPr lang="vi-VN" sz="2800">
                <a:solidFill>
                  <a:srgbClr val="1C98ED"/>
                </a:solidFill>
                <a:latin typeface="+mj-lt"/>
              </a:rPr>
              <a:t>ra màn hình đảo ngược thứ tự các chữ số của số nhập vào. Trong chương trình có sử dụng</a:t>
            </a:r>
            <a:br>
              <a:rPr lang="vi-VN" sz="2800">
                <a:solidFill>
                  <a:srgbClr val="1C98ED"/>
                </a:solidFill>
                <a:latin typeface="+mj-lt"/>
              </a:rPr>
            </a:br>
            <a:r>
              <a:rPr lang="vi-VN" sz="2800">
                <a:solidFill>
                  <a:srgbClr val="1C98ED"/>
                </a:solidFill>
                <a:latin typeface="+mj-lt"/>
              </a:rPr>
              <a:t>kiểu dữ liệu ngăn xếp. </a:t>
            </a:r>
            <a:endParaRPr lang="en-US" sz="2800">
              <a:solidFill>
                <a:srgbClr val="1C98ED"/>
              </a:solidFill>
              <a:latin typeface="+mj-lt"/>
            </a:endParaRPr>
          </a:p>
        </p:txBody>
      </p:sp>
      <p:graphicFrame>
        <p:nvGraphicFramePr>
          <p:cNvPr id="11" name="Table 10">
            <a:extLst>
              <a:ext uri="{FF2B5EF4-FFF2-40B4-BE49-F238E27FC236}">
                <a16:creationId xmlns:a16="http://schemas.microsoft.com/office/drawing/2014/main" id="{D5A40558-17CA-593A-448B-18EDCF2FEDBC}"/>
              </a:ext>
            </a:extLst>
          </p:cNvPr>
          <p:cNvGraphicFramePr>
            <a:graphicFrameLocks noGrp="1"/>
          </p:cNvGraphicFramePr>
          <p:nvPr>
            <p:extLst>
              <p:ext uri="{D42A27DB-BD31-4B8C-83A1-F6EECF244321}">
                <p14:modId xmlns:p14="http://schemas.microsoft.com/office/powerpoint/2010/main" val="3132514639"/>
              </p:ext>
            </p:extLst>
          </p:nvPr>
        </p:nvGraphicFramePr>
        <p:xfrm>
          <a:off x="1191444" y="6562893"/>
          <a:ext cx="7342956" cy="2246770"/>
        </p:xfrm>
        <a:graphic>
          <a:graphicData uri="http://schemas.openxmlformats.org/drawingml/2006/table">
            <a:tbl>
              <a:tblPr firstRow="1" bandRow="1">
                <a:tableStyleId>{9D7B26C5-4107-4FEC-AEDC-1716B250A1EF}</a:tableStyleId>
              </a:tblPr>
              <a:tblGrid>
                <a:gridCol w="3671478">
                  <a:extLst>
                    <a:ext uri="{9D8B030D-6E8A-4147-A177-3AD203B41FA5}">
                      <a16:colId xmlns:a16="http://schemas.microsoft.com/office/drawing/2014/main" val="4219548315"/>
                    </a:ext>
                  </a:extLst>
                </a:gridCol>
                <a:gridCol w="3671478">
                  <a:extLst>
                    <a:ext uri="{9D8B030D-6E8A-4147-A177-3AD203B41FA5}">
                      <a16:colId xmlns:a16="http://schemas.microsoft.com/office/drawing/2014/main" val="2353310544"/>
                    </a:ext>
                  </a:extLst>
                </a:gridCol>
              </a:tblGrid>
              <a:tr h="1123385">
                <a:tc>
                  <a:txBody>
                    <a:bodyPr/>
                    <a:lstStyle/>
                    <a:p>
                      <a:pPr algn="ctr"/>
                      <a:r>
                        <a:rPr lang="vi-VN" sz="2800">
                          <a:latin typeface="+mj-lt"/>
                        </a:rPr>
                        <a:t>INPUT</a:t>
                      </a:r>
                      <a:endParaRPr lang="en-US" sz="2800">
                        <a:latin typeface="+mj-lt"/>
                      </a:endParaRPr>
                    </a:p>
                  </a:txBody>
                  <a:tcPr anchor="ctr"/>
                </a:tc>
                <a:tc>
                  <a:txBody>
                    <a:bodyPr/>
                    <a:lstStyle/>
                    <a:p>
                      <a:pPr algn="ctr"/>
                      <a:r>
                        <a:rPr lang="vi-VN" sz="2800">
                          <a:latin typeface="+mj-lt"/>
                        </a:rPr>
                        <a:t>OUTPUT</a:t>
                      </a:r>
                      <a:endParaRPr lang="en-US" sz="2800">
                        <a:latin typeface="+mj-lt"/>
                      </a:endParaRPr>
                    </a:p>
                  </a:txBody>
                  <a:tcPr anchor="ctr"/>
                </a:tc>
                <a:extLst>
                  <a:ext uri="{0D108BD9-81ED-4DB2-BD59-A6C34878D82A}">
                    <a16:rowId xmlns:a16="http://schemas.microsoft.com/office/drawing/2014/main" val="691943423"/>
                  </a:ext>
                </a:extLst>
              </a:tr>
              <a:tr h="1123385">
                <a:tc>
                  <a:txBody>
                    <a:bodyPr/>
                    <a:lstStyle/>
                    <a:p>
                      <a:pPr algn="ctr"/>
                      <a:r>
                        <a:rPr lang="vi-VN" sz="3600" b="1">
                          <a:latin typeface="+mj-lt"/>
                        </a:rPr>
                        <a:t>1613</a:t>
                      </a:r>
                      <a:endParaRPr lang="en-US" b="1">
                        <a:latin typeface="+mj-lt"/>
                      </a:endParaRPr>
                    </a:p>
                  </a:txBody>
                  <a:tcPr anchor="ctr"/>
                </a:tc>
                <a:tc>
                  <a:txBody>
                    <a:bodyPr/>
                    <a:lstStyle/>
                    <a:p>
                      <a:pPr algn="ctr"/>
                      <a:r>
                        <a:rPr lang="vi-VN" sz="3600" b="1">
                          <a:latin typeface="+mj-lt"/>
                        </a:rPr>
                        <a:t>3161</a:t>
                      </a:r>
                      <a:endParaRPr lang="en-US" b="1">
                        <a:latin typeface="+mj-lt"/>
                      </a:endParaRPr>
                    </a:p>
                  </a:txBody>
                  <a:tcPr anchor="ctr"/>
                </a:tc>
                <a:extLst>
                  <a:ext uri="{0D108BD9-81ED-4DB2-BD59-A6C34878D82A}">
                    <a16:rowId xmlns:a16="http://schemas.microsoft.com/office/drawing/2014/main" val="4148361922"/>
                  </a:ext>
                </a:extLst>
              </a:tr>
            </a:tbl>
          </a:graphicData>
        </a:graphic>
      </p:graphicFrame>
    </p:spTree>
    <p:extLst>
      <p:ext uri="{BB962C8B-B14F-4D97-AF65-F5344CB8AC3E}">
        <p14:creationId xmlns:p14="http://schemas.microsoft.com/office/powerpoint/2010/main" val="20826263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773129" y="-6581595"/>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515465" cy="7992142"/>
            <a:chOff x="0" y="-38100"/>
            <a:chExt cx="2242756" cy="2104926"/>
          </a:xfrm>
          <a:effectLst>
            <a:outerShdw blurRad="50800" dist="38100" dir="8100000" algn="tr" rotWithShape="0">
              <a:prstClr val="black">
                <a:alpha val="40000"/>
              </a:prstClr>
            </a:outerShdw>
          </a:effectLst>
        </p:grpSpPr>
        <p:sp>
          <p:nvSpPr>
            <p:cNvPr id="13" name="Freeform 13"/>
            <p:cNvSpPr/>
            <p:nvPr/>
          </p:nvSpPr>
          <p:spPr>
            <a:xfrm>
              <a:off x="15062" y="-1"/>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Ý tưởng</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Hình ảnh chỉ mang tính chất minh họa</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0" name="Group 29">
            <a:extLst>
              <a:ext uri="{FF2B5EF4-FFF2-40B4-BE49-F238E27FC236}">
                <a16:creationId xmlns:a16="http://schemas.microsoft.com/office/drawing/2014/main" id="{8F30F0F1-0E1C-16DB-3955-ABB7E008993F}"/>
              </a:ext>
            </a:extLst>
          </p:cNvPr>
          <p:cNvGrpSpPr/>
          <p:nvPr/>
        </p:nvGrpSpPr>
        <p:grpSpPr>
          <a:xfrm>
            <a:off x="12536798" y="4691926"/>
            <a:ext cx="2505159" cy="4172572"/>
            <a:chOff x="2743200" y="3657600"/>
            <a:chExt cx="3287486" cy="4136571"/>
          </a:xfrm>
        </p:grpSpPr>
        <p:cxnSp>
          <p:nvCxnSpPr>
            <p:cNvPr id="32" name="Straight Connector 31">
              <a:extLst>
                <a:ext uri="{FF2B5EF4-FFF2-40B4-BE49-F238E27FC236}">
                  <a16:creationId xmlns:a16="http://schemas.microsoft.com/office/drawing/2014/main" id="{18EBA1FA-3304-FA5A-8ADD-3792A86DE8D0}"/>
                </a:ext>
              </a:extLst>
            </p:cNvPr>
            <p:cNvCxnSpPr/>
            <p:nvPr/>
          </p:nvCxnSpPr>
          <p:spPr>
            <a:xfrm>
              <a:off x="2743200"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7EC1EDA-E0A9-031A-F8B8-74402E296F55}"/>
                </a:ext>
              </a:extLst>
            </p:cNvPr>
            <p:cNvCxnSpPr/>
            <p:nvPr/>
          </p:nvCxnSpPr>
          <p:spPr>
            <a:xfrm>
              <a:off x="6030686"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C6F4411-8076-33E6-5309-15650A2856DC}"/>
                </a:ext>
              </a:extLst>
            </p:cNvPr>
            <p:cNvCxnSpPr>
              <a:cxnSpLocks/>
            </p:cNvCxnSpPr>
            <p:nvPr/>
          </p:nvCxnSpPr>
          <p:spPr>
            <a:xfrm>
              <a:off x="2743200" y="7794171"/>
              <a:ext cx="3287486" cy="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39" name="Straight Arrow Connector 38">
            <a:extLst>
              <a:ext uri="{FF2B5EF4-FFF2-40B4-BE49-F238E27FC236}">
                <a16:creationId xmlns:a16="http://schemas.microsoft.com/office/drawing/2014/main" id="{DBA5A061-0F72-C3E3-AD83-39FFCDCEA42B}"/>
              </a:ext>
            </a:extLst>
          </p:cNvPr>
          <p:cNvCxnSpPr/>
          <p:nvPr/>
        </p:nvCxnSpPr>
        <p:spPr>
          <a:xfrm>
            <a:off x="10893335" y="4470327"/>
            <a:ext cx="107663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AF65FE21-0E29-D0F9-61AE-B7EC1642E56A}"/>
              </a:ext>
            </a:extLst>
          </p:cNvPr>
          <p:cNvSpPr txBox="1"/>
          <p:nvPr/>
        </p:nvSpPr>
        <p:spPr>
          <a:xfrm>
            <a:off x="10893335" y="4006064"/>
            <a:ext cx="1076632" cy="369332"/>
          </a:xfrm>
          <a:prstGeom prst="rect">
            <a:avLst/>
          </a:prstGeom>
          <a:noFill/>
        </p:spPr>
        <p:txBody>
          <a:bodyPr wrap="square" rtlCol="0">
            <a:spAutoFit/>
          </a:bodyPr>
          <a:lstStyle/>
          <a:p>
            <a:pPr algn="ctr"/>
            <a:r>
              <a:rPr lang="vi-VN" b="1">
                <a:solidFill>
                  <a:srgbClr val="FF0000"/>
                </a:solidFill>
                <a:latin typeface="+mj-lt"/>
              </a:rPr>
              <a:t>INPUT</a:t>
            </a:r>
            <a:endParaRPr lang="en-US" b="1">
              <a:solidFill>
                <a:srgbClr val="FF0000"/>
              </a:solidFill>
              <a:latin typeface="+mj-lt"/>
            </a:endParaRPr>
          </a:p>
        </p:txBody>
      </p:sp>
      <p:sp>
        <p:nvSpPr>
          <p:cNvPr id="41" name="Rectangle 40">
            <a:extLst>
              <a:ext uri="{FF2B5EF4-FFF2-40B4-BE49-F238E27FC236}">
                <a16:creationId xmlns:a16="http://schemas.microsoft.com/office/drawing/2014/main" id="{9B4A2A97-9D3A-A385-10FA-2EB7D52E209C}"/>
              </a:ext>
            </a:extLst>
          </p:cNvPr>
          <p:cNvSpPr/>
          <p:nvPr/>
        </p:nvSpPr>
        <p:spPr>
          <a:xfrm>
            <a:off x="10760198" y="3210676"/>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42" name="Rectangle 41">
            <a:extLst>
              <a:ext uri="{FF2B5EF4-FFF2-40B4-BE49-F238E27FC236}">
                <a16:creationId xmlns:a16="http://schemas.microsoft.com/office/drawing/2014/main" id="{B892A17B-6A09-D963-EF01-68157FBE710E}"/>
              </a:ext>
            </a:extLst>
          </p:cNvPr>
          <p:cNvSpPr/>
          <p:nvPr/>
        </p:nvSpPr>
        <p:spPr>
          <a:xfrm>
            <a:off x="10760198" y="3202393"/>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6</a:t>
            </a:r>
            <a:endParaRPr lang="en-US" sz="4000" b="1">
              <a:solidFill>
                <a:schemeClr val="tx1"/>
              </a:solidFill>
              <a:latin typeface="+mj-lt"/>
            </a:endParaRPr>
          </a:p>
        </p:txBody>
      </p:sp>
      <p:sp>
        <p:nvSpPr>
          <p:cNvPr id="43" name="Rectangle 42">
            <a:extLst>
              <a:ext uri="{FF2B5EF4-FFF2-40B4-BE49-F238E27FC236}">
                <a16:creationId xmlns:a16="http://schemas.microsoft.com/office/drawing/2014/main" id="{55240FB3-DB91-F7CB-8AFD-29F44BEC8821}"/>
              </a:ext>
            </a:extLst>
          </p:cNvPr>
          <p:cNvSpPr/>
          <p:nvPr/>
        </p:nvSpPr>
        <p:spPr>
          <a:xfrm>
            <a:off x="10781796" y="3202393"/>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44" name="Rectangle 43">
            <a:extLst>
              <a:ext uri="{FF2B5EF4-FFF2-40B4-BE49-F238E27FC236}">
                <a16:creationId xmlns:a16="http://schemas.microsoft.com/office/drawing/2014/main" id="{EAA93D8E-332D-37EA-DA99-D9FB9695690A}"/>
              </a:ext>
            </a:extLst>
          </p:cNvPr>
          <p:cNvSpPr/>
          <p:nvPr/>
        </p:nvSpPr>
        <p:spPr>
          <a:xfrm>
            <a:off x="10760198" y="3207656"/>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3</a:t>
            </a:r>
            <a:endParaRPr lang="en-US" sz="4000" b="1">
              <a:solidFill>
                <a:schemeClr val="tx1"/>
              </a:solidFill>
              <a:latin typeface="+mj-lt"/>
            </a:endParaRPr>
          </a:p>
        </p:txBody>
      </p:sp>
      <p:cxnSp>
        <p:nvCxnSpPr>
          <p:cNvPr id="50" name="Straight Arrow Connector 49">
            <a:extLst>
              <a:ext uri="{FF2B5EF4-FFF2-40B4-BE49-F238E27FC236}">
                <a16:creationId xmlns:a16="http://schemas.microsoft.com/office/drawing/2014/main" id="{8E7B702E-F01E-D537-7F8D-567829C41069}"/>
              </a:ext>
            </a:extLst>
          </p:cNvPr>
          <p:cNvCxnSpPr/>
          <p:nvPr/>
        </p:nvCxnSpPr>
        <p:spPr>
          <a:xfrm>
            <a:off x="15224324" y="4473036"/>
            <a:ext cx="107663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8D3D2D31-5712-F563-D2E5-4F5EE02EAC92}"/>
              </a:ext>
            </a:extLst>
          </p:cNvPr>
          <p:cNvSpPr txBox="1"/>
          <p:nvPr/>
        </p:nvSpPr>
        <p:spPr>
          <a:xfrm>
            <a:off x="15145772" y="4009557"/>
            <a:ext cx="1233736" cy="369332"/>
          </a:xfrm>
          <a:prstGeom prst="rect">
            <a:avLst/>
          </a:prstGeom>
          <a:noFill/>
        </p:spPr>
        <p:txBody>
          <a:bodyPr wrap="square" rtlCol="0">
            <a:spAutoFit/>
          </a:bodyPr>
          <a:lstStyle/>
          <a:p>
            <a:pPr algn="ctr"/>
            <a:r>
              <a:rPr lang="vi-VN" b="1">
                <a:solidFill>
                  <a:srgbClr val="FF0000"/>
                </a:solidFill>
                <a:latin typeface="+mj-lt"/>
              </a:rPr>
              <a:t>OUTPUT</a:t>
            </a:r>
            <a:endParaRPr lang="en-US" b="1">
              <a:solidFill>
                <a:srgbClr val="FF0000"/>
              </a:solidFill>
              <a:latin typeface="+mj-lt"/>
            </a:endParaRPr>
          </a:p>
        </p:txBody>
      </p:sp>
      <p:sp>
        <p:nvSpPr>
          <p:cNvPr id="52" name="Rectangle 51">
            <a:extLst>
              <a:ext uri="{FF2B5EF4-FFF2-40B4-BE49-F238E27FC236}">
                <a16:creationId xmlns:a16="http://schemas.microsoft.com/office/drawing/2014/main" id="{6B6FE2C5-1928-F5EC-050C-28483EA148B3}"/>
              </a:ext>
            </a:extLst>
          </p:cNvPr>
          <p:cNvSpPr/>
          <p:nvPr/>
        </p:nvSpPr>
        <p:spPr>
          <a:xfrm>
            <a:off x="15799367" y="4913109"/>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3</a:t>
            </a:r>
            <a:endParaRPr lang="en-US" sz="4000" b="1">
              <a:solidFill>
                <a:schemeClr val="tx1"/>
              </a:solidFill>
              <a:latin typeface="+mj-lt"/>
            </a:endParaRPr>
          </a:p>
        </p:txBody>
      </p:sp>
      <p:sp>
        <p:nvSpPr>
          <p:cNvPr id="53" name="Rectangle 52">
            <a:extLst>
              <a:ext uri="{FF2B5EF4-FFF2-40B4-BE49-F238E27FC236}">
                <a16:creationId xmlns:a16="http://schemas.microsoft.com/office/drawing/2014/main" id="{79C00D14-9E16-4083-991D-3A0A0DC761A7}"/>
              </a:ext>
            </a:extLst>
          </p:cNvPr>
          <p:cNvSpPr/>
          <p:nvPr/>
        </p:nvSpPr>
        <p:spPr>
          <a:xfrm>
            <a:off x="15799367" y="6019506"/>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54" name="Rectangle 53">
            <a:extLst>
              <a:ext uri="{FF2B5EF4-FFF2-40B4-BE49-F238E27FC236}">
                <a16:creationId xmlns:a16="http://schemas.microsoft.com/office/drawing/2014/main" id="{BF56F321-344B-175B-4499-A381CBC5DC97}"/>
              </a:ext>
            </a:extLst>
          </p:cNvPr>
          <p:cNvSpPr/>
          <p:nvPr/>
        </p:nvSpPr>
        <p:spPr>
          <a:xfrm>
            <a:off x="15759729" y="7043185"/>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6</a:t>
            </a:r>
            <a:endParaRPr lang="en-US" sz="4000" b="1">
              <a:solidFill>
                <a:schemeClr val="tx1"/>
              </a:solidFill>
              <a:latin typeface="+mj-lt"/>
            </a:endParaRPr>
          </a:p>
        </p:txBody>
      </p:sp>
      <p:sp>
        <p:nvSpPr>
          <p:cNvPr id="55" name="Rectangle 54">
            <a:extLst>
              <a:ext uri="{FF2B5EF4-FFF2-40B4-BE49-F238E27FC236}">
                <a16:creationId xmlns:a16="http://schemas.microsoft.com/office/drawing/2014/main" id="{6BDD9B8D-1750-F01E-ECDA-3926D09F70D6}"/>
              </a:ext>
            </a:extLst>
          </p:cNvPr>
          <p:cNvSpPr/>
          <p:nvPr/>
        </p:nvSpPr>
        <p:spPr>
          <a:xfrm>
            <a:off x="15759729" y="8108291"/>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9" name="TextBox 8">
            <a:extLst>
              <a:ext uri="{FF2B5EF4-FFF2-40B4-BE49-F238E27FC236}">
                <a16:creationId xmlns:a16="http://schemas.microsoft.com/office/drawing/2014/main" id="{2AF793CB-61C9-BD9A-E0EF-6ABCC96B7650}"/>
              </a:ext>
            </a:extLst>
          </p:cNvPr>
          <p:cNvSpPr txBox="1"/>
          <p:nvPr/>
        </p:nvSpPr>
        <p:spPr>
          <a:xfrm>
            <a:off x="1263200" y="4006064"/>
            <a:ext cx="6896258" cy="5262979"/>
          </a:xfrm>
          <a:prstGeom prst="rect">
            <a:avLst/>
          </a:prstGeom>
          <a:noFill/>
        </p:spPr>
        <p:txBody>
          <a:bodyPr wrap="square" rtlCol="0">
            <a:spAutoFit/>
          </a:bodyPr>
          <a:lstStyle/>
          <a:p>
            <a:pPr algn="just"/>
            <a:r>
              <a:rPr lang="vi-VN" sz="2800">
                <a:solidFill>
                  <a:srgbClr val="FF0000"/>
                </a:solidFill>
                <a:latin typeface="+mj-lt"/>
              </a:rPr>
              <a:t>Bước 1</a:t>
            </a:r>
            <a:r>
              <a:rPr lang="vi-VN" sz="2800">
                <a:solidFill>
                  <a:srgbClr val="1C98ED"/>
                </a:solidFill>
                <a:latin typeface="+mj-lt"/>
              </a:rPr>
              <a:t>: Nhập số nguyên dương</a:t>
            </a:r>
          </a:p>
          <a:p>
            <a:pPr algn="just"/>
            <a:endParaRPr lang="vi-VN" sz="2800">
              <a:solidFill>
                <a:srgbClr val="1C98ED"/>
              </a:solidFill>
              <a:latin typeface="+mj-lt"/>
            </a:endParaRPr>
          </a:p>
          <a:p>
            <a:pPr algn="just"/>
            <a:r>
              <a:rPr lang="vi-VN" sz="2800">
                <a:solidFill>
                  <a:srgbClr val="FF0000"/>
                </a:solidFill>
                <a:latin typeface="+mj-lt"/>
              </a:rPr>
              <a:t>Bước 2: </a:t>
            </a:r>
            <a:r>
              <a:rPr lang="vi-VN" sz="2800">
                <a:solidFill>
                  <a:srgbClr val="1C98ED"/>
                </a:solidFill>
                <a:latin typeface="+mj-lt"/>
              </a:rPr>
              <a:t>Lưu trữ các chữ số của số nguyên bằng ngăn xếp.</a:t>
            </a:r>
          </a:p>
          <a:p>
            <a:pPr algn="just"/>
            <a:r>
              <a:rPr lang="vi-VN" sz="2800">
                <a:solidFill>
                  <a:srgbClr val="1C98ED"/>
                </a:solidFill>
                <a:latin typeface="+mj-lt"/>
              </a:rPr>
              <a:t>	a[i] = n %10;</a:t>
            </a:r>
          </a:p>
          <a:p>
            <a:pPr algn="just"/>
            <a:r>
              <a:rPr lang="vi-VN" sz="2800">
                <a:solidFill>
                  <a:srgbClr val="1C98ED"/>
                </a:solidFill>
                <a:latin typeface="+mj-lt"/>
              </a:rPr>
              <a:t>	n = n/10;</a:t>
            </a:r>
          </a:p>
          <a:p>
            <a:pPr algn="just"/>
            <a:r>
              <a:rPr lang="vi-VN" sz="2800">
                <a:solidFill>
                  <a:srgbClr val="1C98ED"/>
                </a:solidFill>
                <a:latin typeface="+mj-lt"/>
              </a:rPr>
              <a:t>	push(); (a[j]; i – 1 -&gt; 0)</a:t>
            </a:r>
          </a:p>
          <a:p>
            <a:pPr algn="just"/>
            <a:r>
              <a:rPr lang="vi-VN" sz="2800">
                <a:solidFill>
                  <a:srgbClr val="FF0000"/>
                </a:solidFill>
                <a:latin typeface="+mj-lt"/>
              </a:rPr>
              <a:t>Bước 3: </a:t>
            </a:r>
            <a:r>
              <a:rPr lang="vi-VN" sz="2800">
                <a:solidFill>
                  <a:srgbClr val="1C98ED"/>
                </a:solidFill>
                <a:latin typeface="+mj-lt"/>
              </a:rPr>
              <a:t>Lấy các chữ số từ ngăn xếp và xuất ra màn hình.  </a:t>
            </a:r>
          </a:p>
          <a:p>
            <a:pPr algn="just"/>
            <a:r>
              <a:rPr lang="vi-VN" sz="2800">
                <a:solidFill>
                  <a:srgbClr val="1C98ED"/>
                </a:solidFill>
                <a:latin typeface="+mj-lt"/>
              </a:rPr>
              <a:t>	kiểm tra rỗng</a:t>
            </a:r>
          </a:p>
          <a:p>
            <a:pPr algn="just"/>
            <a:r>
              <a:rPr lang="vi-VN" sz="2800">
                <a:solidFill>
                  <a:srgbClr val="1C98ED"/>
                </a:solidFill>
                <a:latin typeface="+mj-lt"/>
              </a:rPr>
              <a:t>	nếu không phải stack rỗng thì:</a:t>
            </a:r>
          </a:p>
          <a:p>
            <a:pPr algn="just"/>
            <a:r>
              <a:rPr lang="vi-VN" sz="2800">
                <a:solidFill>
                  <a:srgbClr val="1C98ED"/>
                </a:solidFill>
                <a:latin typeface="+mj-lt"/>
              </a:rPr>
              <a:t>	pop();</a:t>
            </a:r>
            <a:endParaRPr lang="en-US" sz="2800">
              <a:solidFill>
                <a:srgbClr val="1C98ED"/>
              </a:solidFill>
              <a:latin typeface="+mj-lt"/>
            </a:endParaRPr>
          </a:p>
        </p:txBody>
      </p:sp>
    </p:spTree>
    <p:extLst>
      <p:ext uri="{BB962C8B-B14F-4D97-AF65-F5344CB8AC3E}">
        <p14:creationId xmlns:p14="http://schemas.microsoft.com/office/powerpoint/2010/main" val="396365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3.19444E-6 -3.82716E-6 L 3.19444E-6 0.00016 C 0.00651 0.00016 0.01345 0.00062 0.01988 0.00263 C 0.02448 0.00371 0.02864 0.00849 0.03342 0.00973 C 0.04036 0.0125 0.04757 0.0125 0.05477 0.0142 C 0.05816 0.01698 0.06198 0.01929 0.0658 0.02207 C 0.07118 0.02454 0.07665 0.02608 0.08151 0.02932 C 0.08489 0.0321 0.09705 0.05124 0.09956 0.05525 C 0.10503 0.06389 0.10894 0.07068 0.11302 0.08272 C 0.11467 0.08704 0.11597 0.09229 0.11753 0.09784 C 0.1217 0.11436 0.125 0.13797 0.12647 0.15402 C 0.12717 0.16189 0.12856 0.17068 0.12873 0.17979 C 0.12934 0.27099 0.12873 0.36374 0.12873 0.45664 " pathEditMode="relative" rAng="0" ptsTypes="AAAAAAAAAAAAA">
                                      <p:cBhvr>
                                        <p:cTn id="9" dur="2000" fill="hold"/>
                                        <p:tgtEl>
                                          <p:spTgt spid="43"/>
                                        </p:tgtEl>
                                        <p:attrNameLst>
                                          <p:attrName>ppt_x</p:attrName>
                                          <p:attrName>ppt_y</p:attrName>
                                        </p:attrNameLst>
                                      </p:cBhvr>
                                      <p:rCtr x="6450" y="22824"/>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childTnLst>
                          </p:cTn>
                        </p:par>
                        <p:par>
                          <p:cTn id="14" fill="hold">
                            <p:stCondLst>
                              <p:cond delay="0"/>
                            </p:stCondLst>
                            <p:childTnLst>
                              <p:par>
                                <p:cTn id="15" presetID="0" presetClass="path" presetSubtype="0" accel="50000" decel="50000" fill="hold" grpId="1" nodeType="afterEffect">
                                  <p:stCondLst>
                                    <p:cond delay="0"/>
                                  </p:stCondLst>
                                  <p:childTnLst>
                                    <p:animMotion origin="layout" path="M -1.52778E-6 -3.82716E-6 L -1.52778E-6 0.00047 C 0.00608 -3.82716E-6 0.01233 0.00108 0.01866 0.00155 C 0.0316 0.00201 0.04471 0.00201 0.05764 0.0034 C 0.06085 0.0034 0.06406 0.00386 0.06719 0.00525 C 0.07361 0.0071 0.0862 0.01142 0.0862 0.01189 C 0.08811 0.01312 0.09045 0.01436 0.0921 0.0176 C 0.10417 0.03797 0.08568 0.01574 0.09809 0.02917 C 0.1079 0.05463 0.09731 0.03056 0.10877 0.04954 C 0.11007 0.05201 0.11129 0.0551 0.11224 0.05741 C 0.11571 0.06729 0.1184 0.07578 0.12057 0.08658 C 0.12274 0.09599 0.12413 0.12686 0.12413 0.12732 C 0.12448 0.13149 0.12491 0.13689 0.12526 0.14074 C 0.1257 0.14522 0.12622 0.14908 0.12656 0.1534 C 0.12691 0.15865 0.12708 0.16451 0.12761 0.16945 C 0.12839 0.17732 0.12986 0.18534 0.13004 0.19383 C 0.13082 0.24815 0.13004 0.30324 0.13004 0.35895 " pathEditMode="relative" rAng="0" ptsTypes="AAAAAAAAAAAAAAAAA">
                                      <p:cBhvr>
                                        <p:cTn id="16" dur="2000" fill="hold"/>
                                        <p:tgtEl>
                                          <p:spTgt spid="42"/>
                                        </p:tgtEl>
                                        <p:attrNameLst>
                                          <p:attrName>ppt_x</p:attrName>
                                          <p:attrName>ppt_y</p:attrName>
                                        </p:attrNameLst>
                                      </p:cBhvr>
                                      <p:rCtr x="6519" y="17948"/>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par>
                          <p:cTn id="21" fill="hold">
                            <p:stCondLst>
                              <p:cond delay="0"/>
                            </p:stCondLst>
                            <p:childTnLst>
                              <p:par>
                                <p:cTn id="22" presetID="0" presetClass="path" presetSubtype="0" accel="50000" decel="50000" fill="hold" grpId="1" nodeType="afterEffect">
                                  <p:stCondLst>
                                    <p:cond delay="0"/>
                                  </p:stCondLst>
                                  <p:childTnLst>
                                    <p:animMotion origin="layout" path="M -1.52778E-6 4.5679E-6 L -1.52778E-6 0.00015 C 0.02726 -0.0017 0.02899 -0.00402 0.05096 4.5679E-6 C 0.05339 0.00061 0.05556 0.00123 0.0579 0.002 C 0.06458 0.00447 0.07787 0.01064 0.07787 0.01095 C 0.07926 0.01234 0.0809 0.01342 0.08247 0.01481 C 0.08403 0.01682 0.08533 0.01944 0.08707 0.02145 C 0.08985 0.02422 0.09696 0.0253 0.0987 0.02577 C 0.10373 0.03256 0.10755 0.03703 0.11146 0.04706 C 0.11285 0.05046 0.11285 0.05463 0.1138 0.05756 C 0.11476 0.0608 0.11615 0.06358 0.11736 0.06635 C 0.11771 0.06975 0.11797 0.07361 0.11858 0.07669 C 0.11893 0.07916 0.11936 0.08117 0.11971 0.08364 C 0.12014 0.08672 0.12023 0.09058 0.12083 0.09429 C 0.12153 0.0983 0.12248 0.10293 0.12318 0.10725 C 0.12769 0.13364 0.12162 0.10015 0.12552 0.12206 C 0.12596 0.12623 0.12665 0.13009 0.12674 0.13472 C 0.13004 0.20077 0.12899 0.19074 0.12899 0.26558 " pathEditMode="relative" rAng="0" ptsTypes="AAAAAAAAAAAAAAAAAA">
                                      <p:cBhvr>
                                        <p:cTn id="23" dur="2000" fill="hold"/>
                                        <p:tgtEl>
                                          <p:spTgt spid="41"/>
                                        </p:tgtEl>
                                        <p:attrNameLst>
                                          <p:attrName>ppt_x</p:attrName>
                                          <p:attrName>ppt_y</p:attrName>
                                        </p:attrNameLst>
                                      </p:cBhvr>
                                      <p:rCtr x="6458" y="13164"/>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childTnLst>
                          </p:cTn>
                        </p:par>
                        <p:par>
                          <p:cTn id="28" fill="hold">
                            <p:stCondLst>
                              <p:cond delay="0"/>
                            </p:stCondLst>
                            <p:childTnLst>
                              <p:par>
                                <p:cTn id="29" presetID="0" presetClass="path" presetSubtype="0" accel="50000" decel="50000" fill="hold" grpId="1" nodeType="afterEffect">
                                  <p:stCondLst>
                                    <p:cond delay="0"/>
                                  </p:stCondLst>
                                  <p:childTnLst>
                                    <p:animMotion origin="layout" path="M -1.52778E-6 -1.11111E-6 L -1.52778E-6 0.00062 L 0.02465 0.00386 C 0.02769 0.00386 0.0309 0.00571 0.03403 0.00571 C 0.05226 0.00725 0.07057 0.00725 0.08872 0.00818 C 0.08993 0.01065 0.09097 0.01312 0.09219 0.01574 C 0.09323 0.01636 0.09471 0.01636 0.09575 0.01729 C 0.09827 0.01975 0.1007 0.02315 0.10295 0.02639 C 0.10582 0.03148 0.11189 0.04568 0.11363 0.05 C 0.12153 0.07083 0.11285 0.05417 0.12075 0.06821 C 0.12153 0.07176 0.12248 0.075 0.12301 0.07824 C 0.12379 0.08087 0.12379 0.08426 0.12439 0.08766 C 0.12491 0.09105 0.12587 0.09506 0.12656 0.09923 C 0.12856 0.13935 0.12821 0.11682 0.12821 0.16729 " pathEditMode="relative" rAng="0" ptsTypes="AAAAAAAAAAAAAA">
                                      <p:cBhvr>
                                        <p:cTn id="30" dur="2000" fill="hold"/>
                                        <p:tgtEl>
                                          <p:spTgt spid="44"/>
                                        </p:tgtEl>
                                        <p:attrNameLst>
                                          <p:attrName>ppt_x</p:attrName>
                                          <p:attrName>ppt_y</p:attrName>
                                        </p:attrNameLst>
                                      </p:cBhvr>
                                      <p:rCtr x="6406" y="8364"/>
                                    </p:animMotion>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2000" fill="hold"/>
                                        <p:tgtEl>
                                          <p:spTgt spid="44"/>
                                        </p:tgtEl>
                                        <p:attrNameLst>
                                          <p:attrName>fillcolor</p:attrName>
                                        </p:attrNameLst>
                                      </p:cBhvr>
                                      <p:to>
                                        <a:schemeClr val="accent2"/>
                                      </p:to>
                                    </p:animClr>
                                    <p:set>
                                      <p:cBhvr>
                                        <p:cTn id="35" dur="2000" fill="hold"/>
                                        <p:tgtEl>
                                          <p:spTgt spid="44"/>
                                        </p:tgtEl>
                                        <p:attrNameLst>
                                          <p:attrName>fill.type</p:attrName>
                                        </p:attrNameLst>
                                      </p:cBhvr>
                                      <p:to>
                                        <p:strVal val="solid"/>
                                      </p:to>
                                    </p:set>
                                    <p:set>
                                      <p:cBhvr>
                                        <p:cTn id="36" dur="2000" fill="hold"/>
                                        <p:tgtEl>
                                          <p:spTgt spid="44"/>
                                        </p:tgtEl>
                                        <p:attrNameLst>
                                          <p:attrName>fill.on</p:attrName>
                                        </p:attrNameLst>
                                      </p:cBhvr>
                                      <p:to>
                                        <p:strVal val="tru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childTnLst>
                                </p:cTn>
                              </p:par>
                            </p:childTnLst>
                          </p:cTn>
                        </p:par>
                        <p:par>
                          <p:cTn id="40" fill="hold">
                            <p:stCondLst>
                              <p:cond delay="2000"/>
                            </p:stCondLst>
                            <p:childTnLst>
                              <p:par>
                                <p:cTn id="41" presetID="7" presetClass="emph" presetSubtype="2" fill="hold" nodeType="afterEffect">
                                  <p:stCondLst>
                                    <p:cond delay="0"/>
                                  </p:stCondLst>
                                  <p:childTnLst>
                                    <p:animClr clrSpc="rgb" dir="cw">
                                      <p:cBhvr>
                                        <p:cTn id="42" dur="2000" fill="hold"/>
                                        <p:tgtEl>
                                          <p:spTgt spid="52"/>
                                        </p:tgtEl>
                                        <p:attrNameLst>
                                          <p:attrName>stroke.color</p:attrName>
                                        </p:attrNameLst>
                                      </p:cBhvr>
                                      <p:to>
                                        <a:schemeClr val="accent2"/>
                                      </p:to>
                                    </p:animClr>
                                    <p:set>
                                      <p:cBhvr>
                                        <p:cTn id="43" dur="2000" fill="hold"/>
                                        <p:tgtEl>
                                          <p:spTgt spid="52"/>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grpId="2" nodeType="clickEffect">
                                  <p:stCondLst>
                                    <p:cond delay="0"/>
                                  </p:stCondLst>
                                  <p:childTnLst>
                                    <p:animMotion origin="layout" path="M 0.12821 0.16728 L 0.12821 0.16774 C 0.12839 0.15771 0.12873 0.14814 0.12908 0.13873 C 0.12978 0.12253 0.13012 0.10602 0.13108 0.08966 C 0.13143 0.08426 0.13255 0.07932 0.13307 0.07407 C 0.13377 0.06805 0.1342 0.0571 0.13507 0.05092 C 0.13672 0.0395 0.13698 0.04244 0.13915 0.03271 C 0.13976 0.02932 0.14019 0.02531 0.14106 0.02237 C 0.14228 0.01867 0.14358 0.01512 0.14505 0.01203 C 0.1487 0.00447 0.15235 -0.00139 0.15703 -0.00355 C 0.16103 -0.00525 0.16511 -0.00494 0.1691 -0.00618 C 0.17144 -0.00664 0.17379 -0.00803 0.17613 -0.0088 C 0.18073 -0.00988 0.18542 -0.0105 0.19011 -0.01096 C 0.19644 -0.0105 0.20278 -0.01003 0.20912 -0.0088 C 0.21111 -0.00818 0.21311 -0.00633 0.21511 -0.00618 C 0.2211 -0.0054 0.22708 -0.00618 0.23325 -0.00618 " pathEditMode="relative" rAng="0" ptsTypes="AAAAAAAAAAAAAAAA">
                                      <p:cBhvr>
                                        <p:cTn id="47" dur="2000" fill="hold"/>
                                        <p:tgtEl>
                                          <p:spTgt spid="44"/>
                                        </p:tgtEl>
                                        <p:attrNameLst>
                                          <p:attrName>ppt_x</p:attrName>
                                          <p:attrName>ppt_y</p:attrName>
                                        </p:attrNameLst>
                                      </p:cBhvr>
                                      <p:rCtr x="5252" y="-8889"/>
                                    </p:animMotion>
                                  </p:childTnLst>
                                </p:cTn>
                              </p:par>
                            </p:childTnLst>
                          </p:cTn>
                        </p:par>
                        <p:par>
                          <p:cTn id="48" fill="hold">
                            <p:stCondLst>
                              <p:cond delay="2000"/>
                            </p:stCondLst>
                            <p:childTnLst>
                              <p:par>
                                <p:cTn id="49" presetID="1" presetClass="exit" presetSubtype="0" fill="hold" grpId="3" nodeType="afterEffect">
                                  <p:stCondLst>
                                    <p:cond delay="0"/>
                                  </p:stCondLst>
                                  <p:childTnLst>
                                    <p:set>
                                      <p:cBhvr>
                                        <p:cTn id="50" dur="1" fill="hold">
                                          <p:stCondLst>
                                            <p:cond delay="0"/>
                                          </p:stCondLst>
                                        </p:cTn>
                                        <p:tgtEl>
                                          <p:spTgt spid="4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2000" fill="hold"/>
                                        <p:tgtEl>
                                          <p:spTgt spid="41"/>
                                        </p:tgtEl>
                                        <p:attrNameLst>
                                          <p:attrName>fillcolor</p:attrName>
                                        </p:attrNameLst>
                                      </p:cBhvr>
                                      <p:to>
                                        <a:schemeClr val="accent2"/>
                                      </p:to>
                                    </p:animClr>
                                    <p:set>
                                      <p:cBhvr>
                                        <p:cTn id="55" dur="2000" fill="hold"/>
                                        <p:tgtEl>
                                          <p:spTgt spid="41"/>
                                        </p:tgtEl>
                                        <p:attrNameLst>
                                          <p:attrName>fill.type</p:attrName>
                                        </p:attrNameLst>
                                      </p:cBhvr>
                                      <p:to>
                                        <p:strVal val="solid"/>
                                      </p:to>
                                    </p:set>
                                    <p:set>
                                      <p:cBhvr>
                                        <p:cTn id="56" dur="2000" fill="hold"/>
                                        <p:tgtEl>
                                          <p:spTgt spid="41"/>
                                        </p:tgtEl>
                                        <p:attrNameLst>
                                          <p:attrName>fill.on</p:attrName>
                                        </p:attrNameLst>
                                      </p:cBhvr>
                                      <p:to>
                                        <p:strVal val="true"/>
                                      </p:to>
                                    </p:set>
                                  </p:childTnLst>
                                </p:cTn>
                              </p:par>
                            </p:childTnLst>
                          </p:cTn>
                        </p:par>
                        <p:par>
                          <p:cTn id="57" fill="hold">
                            <p:stCondLst>
                              <p:cond delay="2000"/>
                            </p:stCondLst>
                            <p:childTnLst>
                              <p:par>
                                <p:cTn id="58" presetID="1"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par>
                          <p:cTn id="60" fill="hold">
                            <p:stCondLst>
                              <p:cond delay="2000"/>
                            </p:stCondLst>
                            <p:childTnLst>
                              <p:par>
                                <p:cTn id="61" presetID="7" presetClass="emph" presetSubtype="2" fill="hold" nodeType="afterEffect">
                                  <p:stCondLst>
                                    <p:cond delay="0"/>
                                  </p:stCondLst>
                                  <p:childTnLst>
                                    <p:animClr clrSpc="rgb" dir="cw">
                                      <p:cBhvr>
                                        <p:cTn id="62" dur="2000" fill="hold"/>
                                        <p:tgtEl>
                                          <p:spTgt spid="53"/>
                                        </p:tgtEl>
                                        <p:attrNameLst>
                                          <p:attrName>stroke.color</p:attrName>
                                        </p:attrNameLst>
                                      </p:cBhvr>
                                      <p:to>
                                        <a:schemeClr val="accent2"/>
                                      </p:to>
                                    </p:animClr>
                                    <p:set>
                                      <p:cBhvr>
                                        <p:cTn id="63" dur="2000" fill="hold"/>
                                        <p:tgtEl>
                                          <p:spTgt spid="53"/>
                                        </p:tgtEl>
                                        <p:attrNameLst>
                                          <p:attrName>stroke.on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grpId="2" nodeType="clickEffect">
                                  <p:stCondLst>
                                    <p:cond delay="0"/>
                                  </p:stCondLst>
                                  <p:childTnLst>
                                    <p:animMotion origin="layout" path="M 0.12899 0.26559 L 0.12899 0.2659 C 0.12916 0.25756 0.12977 0.24985 0.12986 0.24198 C 0.13081 0.18133 0.1309 0.12083 0.13194 0.06034 C 0.13194 0.05664 0.13454 0.04753 0.13498 0.04522 C 0.13541 0.04321 0.13541 0.0409 0.13602 0.03889 C 0.13645 0.03719 0.13732 0.03611 0.13793 0.03472 C 0.13871 0.03272 0.13914 0.03009 0.14001 0.02809 C 0.14192 0.02377 0.14444 0.02053 0.146 0.01543 C 0.1467 0.01327 0.14704 0.01034 0.14809 0.00895 C 0.14921 0.00741 0.15069 0.00725 0.15208 0.00679 C 0.15685 0.00571 0.16154 0.00556 0.16623 0.00463 C 0.18671 0.00046 0.1625 0.00463 0.17838 0.00046 C 0.18203 -0.00062 0.18576 -0.00154 0.1894 -0.0017 C 0.20286 -0.00231 0.21631 -0.0017 0.22986 -0.0017 " pathEditMode="relative" rAng="0" ptsTypes="AAAAAAAAAAAAAAA">
                                      <p:cBhvr>
                                        <p:cTn id="67" dur="2000" fill="hold"/>
                                        <p:tgtEl>
                                          <p:spTgt spid="41"/>
                                        </p:tgtEl>
                                        <p:attrNameLst>
                                          <p:attrName>ppt_x</p:attrName>
                                          <p:attrName>ppt_y</p:attrName>
                                        </p:attrNameLst>
                                      </p:cBhvr>
                                      <p:rCtr x="5043" y="-13364"/>
                                    </p:animMotion>
                                  </p:childTnLst>
                                </p:cTn>
                              </p:par>
                            </p:childTnLst>
                          </p:cTn>
                        </p:par>
                        <p:par>
                          <p:cTn id="68" fill="hold">
                            <p:stCondLst>
                              <p:cond delay="2000"/>
                            </p:stCondLst>
                            <p:childTnLst>
                              <p:par>
                                <p:cTn id="69" presetID="1" presetClass="exit" presetSubtype="0" fill="hold" grpId="3" nodeType="afterEffect">
                                  <p:stCondLst>
                                    <p:cond delay="0"/>
                                  </p:stCondLst>
                                  <p:childTnLst>
                                    <p:set>
                                      <p:cBhvr>
                                        <p:cTn id="70" dur="1" fill="hold">
                                          <p:stCondLst>
                                            <p:cond delay="0"/>
                                          </p:stCondLst>
                                        </p:cTn>
                                        <p:tgtEl>
                                          <p:spTgt spid="4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mph" presetSubtype="2" fill="hold" nodeType="clickEffect">
                                  <p:stCondLst>
                                    <p:cond delay="0"/>
                                  </p:stCondLst>
                                  <p:childTnLst>
                                    <p:animClr clrSpc="rgb" dir="cw">
                                      <p:cBhvr>
                                        <p:cTn id="74" dur="2000" fill="hold"/>
                                        <p:tgtEl>
                                          <p:spTgt spid="42"/>
                                        </p:tgtEl>
                                        <p:attrNameLst>
                                          <p:attrName>fillcolor</p:attrName>
                                        </p:attrNameLst>
                                      </p:cBhvr>
                                      <p:to>
                                        <a:schemeClr val="accent2"/>
                                      </p:to>
                                    </p:animClr>
                                    <p:set>
                                      <p:cBhvr>
                                        <p:cTn id="75" dur="2000" fill="hold"/>
                                        <p:tgtEl>
                                          <p:spTgt spid="42"/>
                                        </p:tgtEl>
                                        <p:attrNameLst>
                                          <p:attrName>fill.type</p:attrName>
                                        </p:attrNameLst>
                                      </p:cBhvr>
                                      <p:to>
                                        <p:strVal val="solid"/>
                                      </p:to>
                                    </p:set>
                                    <p:set>
                                      <p:cBhvr>
                                        <p:cTn id="76" dur="2000" fill="hold"/>
                                        <p:tgtEl>
                                          <p:spTgt spid="42"/>
                                        </p:tgtEl>
                                        <p:attrNameLst>
                                          <p:attrName>fill.on</p:attrName>
                                        </p:attrNameLst>
                                      </p:cBhvr>
                                      <p:to>
                                        <p:strVal val="true"/>
                                      </p:to>
                                    </p:set>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childTnLst>
                          </p:cTn>
                        </p:par>
                        <p:par>
                          <p:cTn id="80" fill="hold">
                            <p:stCondLst>
                              <p:cond delay="2000"/>
                            </p:stCondLst>
                            <p:childTnLst>
                              <p:par>
                                <p:cTn id="81" presetID="7" presetClass="emph" presetSubtype="2" fill="hold" nodeType="afterEffect">
                                  <p:stCondLst>
                                    <p:cond delay="0"/>
                                  </p:stCondLst>
                                  <p:childTnLst>
                                    <p:animClr clrSpc="rgb" dir="cw">
                                      <p:cBhvr>
                                        <p:cTn id="82" dur="2000" fill="hold"/>
                                        <p:tgtEl>
                                          <p:spTgt spid="54"/>
                                        </p:tgtEl>
                                        <p:attrNameLst>
                                          <p:attrName>stroke.color</p:attrName>
                                        </p:attrNameLst>
                                      </p:cBhvr>
                                      <p:to>
                                        <a:schemeClr val="accent2"/>
                                      </p:to>
                                    </p:animClr>
                                    <p:set>
                                      <p:cBhvr>
                                        <p:cTn id="83" dur="2000" fill="hold"/>
                                        <p:tgtEl>
                                          <p:spTgt spid="54"/>
                                        </p:tgtEl>
                                        <p:attrNameLst>
                                          <p:attrName>stroke.on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0" presetClass="path" presetSubtype="0" accel="50000" decel="50000" fill="hold" grpId="2" nodeType="clickEffect">
                                  <p:stCondLst>
                                    <p:cond delay="0"/>
                                  </p:stCondLst>
                                  <p:childTnLst>
                                    <p:animMotion origin="layout" path="M 0.13004 0.35895 L 0.13004 0.35941 C 0.13143 0.30417 0.13143 0.31111 0.13195 0.23765 C 0.13247 0.17207 0.13238 0.10633 0.13299 0.04043 C 0.13299 0.0375 0.1336 0.03488 0.13412 0.03225 C 0.13507 0.02454 0.13516 0.02485 0.1382 0.01775 C 0.1388 0.01636 0.13941 0.01466 0.14019 0.01373 C 0.14158 0.01204 0.14297 0.01096 0.14427 0.00957 C 0.14531 0.00833 0.14627 0.00633 0.1474 0.00556 C 0.14905 0.00432 0.15087 0.00386 0.15261 0.00355 C 0.15851 0.00231 0.16432 0.00201 0.17014 0.00123 L 0.19375 -0.00046 C 0.22648 0.00154 0.21441 0.00123 0.23004 0.00123 " pathEditMode="relative" rAng="0" ptsTypes="AAAAAAAAAAAAA">
                                      <p:cBhvr>
                                        <p:cTn id="87" dur="2000" fill="hold"/>
                                        <p:tgtEl>
                                          <p:spTgt spid="42"/>
                                        </p:tgtEl>
                                        <p:attrNameLst>
                                          <p:attrName>ppt_x</p:attrName>
                                          <p:attrName>ppt_y</p:attrName>
                                        </p:attrNameLst>
                                      </p:cBhvr>
                                      <p:rCtr x="5000" y="-17948"/>
                                    </p:animMotion>
                                  </p:childTnLst>
                                </p:cTn>
                              </p:par>
                            </p:childTnLst>
                          </p:cTn>
                        </p:par>
                        <p:par>
                          <p:cTn id="88" fill="hold">
                            <p:stCondLst>
                              <p:cond delay="2000"/>
                            </p:stCondLst>
                            <p:childTnLst>
                              <p:par>
                                <p:cTn id="89" presetID="1" presetClass="exit" presetSubtype="0" fill="hold" grpId="3" nodeType="afterEffect">
                                  <p:stCondLst>
                                    <p:cond delay="0"/>
                                  </p:stCondLst>
                                  <p:childTnLst>
                                    <p:set>
                                      <p:cBhvr>
                                        <p:cTn id="90" dur="1" fill="hold">
                                          <p:stCondLst>
                                            <p:cond delay="0"/>
                                          </p:stCondLst>
                                        </p:cTn>
                                        <p:tgtEl>
                                          <p:spTgt spid="4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mph" presetSubtype="2" fill="hold" nodeType="clickEffect">
                                  <p:stCondLst>
                                    <p:cond delay="0"/>
                                  </p:stCondLst>
                                  <p:childTnLst>
                                    <p:animClr clrSpc="rgb" dir="cw">
                                      <p:cBhvr>
                                        <p:cTn id="94" dur="2000" fill="hold"/>
                                        <p:tgtEl>
                                          <p:spTgt spid="43"/>
                                        </p:tgtEl>
                                        <p:attrNameLst>
                                          <p:attrName>fillcolor</p:attrName>
                                        </p:attrNameLst>
                                      </p:cBhvr>
                                      <p:to>
                                        <a:schemeClr val="accent2"/>
                                      </p:to>
                                    </p:animClr>
                                    <p:set>
                                      <p:cBhvr>
                                        <p:cTn id="95" dur="2000" fill="hold"/>
                                        <p:tgtEl>
                                          <p:spTgt spid="43"/>
                                        </p:tgtEl>
                                        <p:attrNameLst>
                                          <p:attrName>fill.type</p:attrName>
                                        </p:attrNameLst>
                                      </p:cBhvr>
                                      <p:to>
                                        <p:strVal val="solid"/>
                                      </p:to>
                                    </p:set>
                                    <p:set>
                                      <p:cBhvr>
                                        <p:cTn id="96" dur="2000" fill="hold"/>
                                        <p:tgtEl>
                                          <p:spTgt spid="43"/>
                                        </p:tgtEl>
                                        <p:attrNameLst>
                                          <p:attrName>fill.on</p:attrName>
                                        </p:attrNameLst>
                                      </p:cBhvr>
                                      <p:to>
                                        <p:strVal val="true"/>
                                      </p:to>
                                    </p:set>
                                  </p:childTnLst>
                                </p:cTn>
                              </p:par>
                            </p:childTnLst>
                          </p:cTn>
                        </p:par>
                        <p:par>
                          <p:cTn id="97" fill="hold">
                            <p:stCondLst>
                              <p:cond delay="2000"/>
                            </p:stCondLst>
                            <p:childTnLst>
                              <p:par>
                                <p:cTn id="98" presetID="1" presetClass="entr" presetSubtype="0" fill="hold" grpId="0" nodeType="afterEffect">
                                  <p:stCondLst>
                                    <p:cond delay="0"/>
                                  </p:stCondLst>
                                  <p:childTnLst>
                                    <p:set>
                                      <p:cBhvr>
                                        <p:cTn id="99" dur="1" fill="hold">
                                          <p:stCondLst>
                                            <p:cond delay="0"/>
                                          </p:stCondLst>
                                        </p:cTn>
                                        <p:tgtEl>
                                          <p:spTgt spid="55"/>
                                        </p:tgtEl>
                                        <p:attrNameLst>
                                          <p:attrName>style.visibility</p:attrName>
                                        </p:attrNameLst>
                                      </p:cBhvr>
                                      <p:to>
                                        <p:strVal val="visible"/>
                                      </p:to>
                                    </p:set>
                                  </p:childTnLst>
                                </p:cTn>
                              </p:par>
                            </p:childTnLst>
                          </p:cTn>
                        </p:par>
                        <p:par>
                          <p:cTn id="100" fill="hold">
                            <p:stCondLst>
                              <p:cond delay="2000"/>
                            </p:stCondLst>
                            <p:childTnLst>
                              <p:par>
                                <p:cTn id="101" presetID="7" presetClass="emph" presetSubtype="2" fill="hold" nodeType="afterEffect">
                                  <p:stCondLst>
                                    <p:cond delay="0"/>
                                  </p:stCondLst>
                                  <p:childTnLst>
                                    <p:animClr clrSpc="rgb" dir="cw">
                                      <p:cBhvr>
                                        <p:cTn id="102" dur="2000" fill="hold"/>
                                        <p:tgtEl>
                                          <p:spTgt spid="55"/>
                                        </p:tgtEl>
                                        <p:attrNameLst>
                                          <p:attrName>stroke.color</p:attrName>
                                        </p:attrNameLst>
                                      </p:cBhvr>
                                      <p:to>
                                        <a:schemeClr val="accent2"/>
                                      </p:to>
                                    </p:animClr>
                                    <p:set>
                                      <p:cBhvr>
                                        <p:cTn id="103" dur="2000" fill="hold"/>
                                        <p:tgtEl>
                                          <p:spTgt spid="55"/>
                                        </p:tgtEl>
                                        <p:attrNameLst>
                                          <p:attrName>stroke.on</p:attrName>
                                        </p:attrNameLst>
                                      </p:cBhvr>
                                      <p:to>
                                        <p:strVal val="true"/>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grpId="2" nodeType="clickEffect">
                                  <p:stCondLst>
                                    <p:cond delay="0"/>
                                  </p:stCondLst>
                                  <p:childTnLst>
                                    <p:animMotion origin="layout" path="M 0.12873 0.45664 L 0.12873 0.4571 C 0.1283 0.38997 0.1283 0.3233 0.12752 0.25664 C 0.12752 0.25201 0.12665 0.24753 0.12665 0.24275 C 0.12665 0.19923 0.12691 0.15571 0.12752 0.11204 C 0.12769 0.10633 0.12839 0.10031 0.12873 0.09444 C 0.12917 0.08457 0.12925 0.07438 0.12986 0.06451 C 0.12995 0.06188 0.13099 0.04722 0.13194 0.04275 C 0.13264 0.04043 0.13698 0.03009 0.1375 0.02901 C 0.13863 0.02577 0.14132 0.01682 0.14297 0.01327 C 0.14436 0.01018 0.14653 0.00694 0.14852 0.00525 C 0.15408 0.00015 0.15486 0.00108 0.16172 -0.00046 C 0.22196 0.00139 0.19965 0.00123 0.22865 0.00123 " pathEditMode="relative" rAng="0" ptsTypes="AAAAAAAAAAAAA">
                                      <p:cBhvr>
                                        <p:cTn id="107" dur="2000" fill="hold"/>
                                        <p:tgtEl>
                                          <p:spTgt spid="43"/>
                                        </p:tgtEl>
                                        <p:attrNameLst>
                                          <p:attrName>ppt_x</p:attrName>
                                          <p:attrName>ppt_y</p:attrName>
                                        </p:attrNameLst>
                                      </p:cBhvr>
                                      <p:rCtr x="4887" y="-22840"/>
                                    </p:animMotion>
                                  </p:childTnLst>
                                </p:cTn>
                              </p:par>
                            </p:childTnLst>
                          </p:cTn>
                        </p:par>
                        <p:par>
                          <p:cTn id="108" fill="hold">
                            <p:stCondLst>
                              <p:cond delay="2000"/>
                            </p:stCondLst>
                            <p:childTnLst>
                              <p:par>
                                <p:cTn id="109" presetID="1" presetClass="exit" presetSubtype="0" fill="hold" grpId="3" nodeType="afterEffect">
                                  <p:stCondLst>
                                    <p:cond delay="0"/>
                                  </p:stCondLst>
                                  <p:childTnLst>
                                    <p:set>
                                      <p:cBhvr>
                                        <p:cTn id="110"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1" grpId="2" animBg="1"/>
      <p:bldP spid="41" grpId="3" animBg="1"/>
      <p:bldP spid="42" grpId="0" animBg="1"/>
      <p:bldP spid="42" grpId="1" animBg="1"/>
      <p:bldP spid="42" grpId="2" animBg="1"/>
      <p:bldP spid="42" grpId="3" animBg="1"/>
      <p:bldP spid="43" grpId="0" animBg="1"/>
      <p:bldP spid="43" grpId="1" animBg="1"/>
      <p:bldP spid="43" grpId="2" animBg="1"/>
      <p:bldP spid="43" grpId="3" animBg="1"/>
      <p:bldP spid="44" grpId="0" animBg="1"/>
      <p:bldP spid="44" grpId="1" animBg="1"/>
      <p:bldP spid="44" grpId="2" animBg="1"/>
      <p:bldP spid="44" grpId="3" animBg="1"/>
      <p:bldP spid="52" grpId="0" animBg="1"/>
      <p:bldP spid="53" grpId="0" animBg="1"/>
      <p:bldP spid="54" grpId="0" animBg="1"/>
      <p:bldP spid="5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Dùng stack để khử đệ quy</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descr="A qr code with black squares&#10;&#10;Description automatically generated">
            <a:extLst>
              <a:ext uri="{FF2B5EF4-FFF2-40B4-BE49-F238E27FC236}">
                <a16:creationId xmlns:a16="http://schemas.microsoft.com/office/drawing/2014/main" id="{10D6CDA7-3CBE-66B5-63A0-7FBFF1B1CA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7750" y="3493822"/>
            <a:ext cx="5703051" cy="5703051"/>
          </a:xfrm>
          <a:prstGeom prst="rect">
            <a:avLst/>
          </a:prstGeom>
        </p:spPr>
      </p:pic>
    </p:spTree>
    <p:extLst>
      <p:ext uri="{BB962C8B-B14F-4D97-AF65-F5344CB8AC3E}">
        <p14:creationId xmlns:p14="http://schemas.microsoft.com/office/powerpoint/2010/main" val="5675759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3.3 Hàng đợi (Queue)</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5202256" y="3859937"/>
            <a:ext cx="7883488" cy="4055535"/>
          </a:xfrm>
        </p:spPr>
        <p:txBody>
          <a:bodyPr>
            <a:noAutofit/>
          </a:bodyPr>
          <a:lstStyle/>
          <a:p>
            <a:pPr marL="0" indent="0">
              <a:buNone/>
            </a:pPr>
            <a:r>
              <a:rPr lang="vi-VN" sz="4000">
                <a:solidFill>
                  <a:srgbClr val="1C98ED"/>
                </a:solidFill>
                <a:latin typeface="Quicksand Medium" pitchFamily="2" charset="-93"/>
              </a:rPr>
              <a:t>Nội dung</a:t>
            </a:r>
          </a:p>
          <a:p>
            <a:pPr>
              <a:buFontTx/>
              <a:buChar char="-"/>
            </a:pPr>
            <a:r>
              <a:rPr lang="vi-VN" sz="4000">
                <a:solidFill>
                  <a:srgbClr val="1C98ED"/>
                </a:solidFill>
                <a:latin typeface="Quicksand Medium" pitchFamily="2" charset="-93"/>
              </a:rPr>
              <a:t>Khái niệm</a:t>
            </a:r>
          </a:p>
          <a:p>
            <a:pPr>
              <a:buFontTx/>
              <a:buChar char="-"/>
            </a:pPr>
            <a:r>
              <a:rPr lang="vi-VN" sz="4000">
                <a:solidFill>
                  <a:srgbClr val="1C98ED"/>
                </a:solidFill>
                <a:latin typeface="Quicksand Medium" pitchFamily="2" charset="-93"/>
              </a:rPr>
              <a:t>Các thao tác trên hàng đợi</a:t>
            </a:r>
          </a:p>
          <a:p>
            <a:pPr>
              <a:buFontTx/>
              <a:buChar char="-"/>
            </a:pPr>
            <a:r>
              <a:rPr lang="vi-VN" sz="4000">
                <a:solidFill>
                  <a:srgbClr val="1C98ED"/>
                </a:solidFill>
                <a:latin typeface="Quicksand Medium" pitchFamily="2" charset="-93"/>
              </a:rPr>
              <a:t>Các cách cài đặt của hàng đợi</a:t>
            </a:r>
          </a:p>
          <a:p>
            <a:pPr>
              <a:buFontTx/>
              <a:buChar char="-"/>
            </a:pPr>
            <a:r>
              <a:rPr lang="vi-VN" sz="4000">
                <a:solidFill>
                  <a:srgbClr val="1C98ED"/>
                </a:solidFill>
                <a:latin typeface="Quicksand Medium" pitchFamily="2" charset="-93"/>
              </a:rPr>
              <a:t>Vận dụng</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989852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58588" y="4867778"/>
            <a:ext cx="16333910" cy="2918535"/>
          </a:xfrm>
        </p:spPr>
        <p:txBody>
          <a:bodyPr>
            <a:noAutofit/>
          </a:bodyPr>
          <a:lstStyle/>
          <a:p>
            <a:pPr marL="0" indent="0">
              <a:buNone/>
            </a:pPr>
            <a:r>
              <a:rPr lang="vi-VN" sz="4000">
                <a:solidFill>
                  <a:srgbClr val="1C98ED"/>
                </a:solidFill>
                <a:latin typeface="Quicksand Medium" pitchFamily="2" charset="-93"/>
              </a:rPr>
              <a:t>Hàng đợi </a:t>
            </a:r>
            <a:r>
              <a:rPr lang="vi-VN" sz="4000">
                <a:solidFill>
                  <a:srgbClr val="FF0000"/>
                </a:solidFill>
                <a:latin typeface="Quicksand Medium" pitchFamily="2" charset="-93"/>
              </a:rPr>
              <a:t>(Queue) </a:t>
            </a:r>
            <a:r>
              <a:rPr lang="vi-VN" sz="4000">
                <a:solidFill>
                  <a:srgbClr val="1C98ED"/>
                </a:solidFill>
                <a:latin typeface="Quicksand Medium" pitchFamily="2" charset="-93"/>
              </a:rPr>
              <a:t>là một cấu trúc dữ liệu trong lập trình, có thể được hiểu như một danh sách các phần tử tuân theo nguyên tắc </a:t>
            </a:r>
            <a:r>
              <a:rPr lang="vi-VN" sz="4000">
                <a:solidFill>
                  <a:srgbClr val="FF0000"/>
                </a:solidFill>
                <a:latin typeface="Quicksand Medium" pitchFamily="2" charset="-93"/>
              </a:rPr>
              <a:t>"First-In-First-Out" (FIFO)</a:t>
            </a:r>
            <a:r>
              <a:rPr lang="vi-VN" sz="4000">
                <a:solidFill>
                  <a:srgbClr val="1C98ED"/>
                </a:solidFill>
                <a:latin typeface="Quicksand Medium" pitchFamily="2" charset="-93"/>
              </a:rPr>
              <a:t>, tức là phần tử đầu tiên được thêm vào hàng đợi sẽ là phần tử đầu tiên được lấy ra khỏi hàng đợi.</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585576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46347" y="1876735"/>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40" name="Content Placeholder 2">
            <a:extLst>
              <a:ext uri="{FF2B5EF4-FFF2-40B4-BE49-F238E27FC236}">
                <a16:creationId xmlns:a16="http://schemas.microsoft.com/office/drawing/2014/main" id="{E1B229EF-F3A5-187C-49A3-D7ABB9B5545E}"/>
              </a:ext>
            </a:extLst>
          </p:cNvPr>
          <p:cNvSpPr>
            <a:spLocks noGrp="1"/>
          </p:cNvSpPr>
          <p:nvPr>
            <p:ph idx="1"/>
          </p:nvPr>
        </p:nvSpPr>
        <p:spPr>
          <a:xfrm>
            <a:off x="1048306" y="3111408"/>
            <a:ext cx="6941451" cy="6299116"/>
          </a:xfrm>
        </p:spPr>
        <p:txBody>
          <a:bodyPr>
            <a:normAutofit/>
          </a:bodyPr>
          <a:lstStyle/>
          <a:p>
            <a:pPr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Ví dụ</a:t>
            </a:r>
          </a:p>
          <a:p>
            <a:pPr lvl="1" algn="just">
              <a:lnSpc>
                <a:spcPct val="130000"/>
              </a:lnSpc>
              <a:buNone/>
            </a:pPr>
            <a:endParaRPr lang="vi-VN" sz="3400" b="1">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a:buNone/>
            </a:pP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41" name="Slide Number Placeholder 3">
            <a:extLst>
              <a:ext uri="{FF2B5EF4-FFF2-40B4-BE49-F238E27FC236}">
                <a16:creationId xmlns:a16="http://schemas.microsoft.com/office/drawing/2014/main" id="{150DBE25-1DC6-26ED-AE8F-2019B1F716D2}"/>
              </a:ext>
            </a:extLst>
          </p:cNvPr>
          <p:cNvSpPr>
            <a:spLocks noGrp="1"/>
          </p:cNvSpPr>
          <p:nvPr>
            <p:ph type="sldNum" sz="quarter" idx="12"/>
          </p:nvPr>
        </p:nvSpPr>
        <p:spPr>
          <a:xfrm>
            <a:off x="7082475" y="8885310"/>
            <a:ext cx="2133600" cy="228600"/>
          </a:xfrm>
        </p:spPr>
        <p:txBody>
          <a:bodyPr/>
          <a:lstStyle/>
          <a:p>
            <a:fld id="{5BEDAAE2-C098-4C38-A027-1875731CEB7C}" type="slidenum">
              <a:rPr lang="en-US" smtClean="0"/>
              <a:pPr/>
              <a:t>14</a:t>
            </a:fld>
            <a:endParaRPr lang="en-US"/>
          </a:p>
        </p:txBody>
      </p:sp>
      <p:grpSp>
        <p:nvGrpSpPr>
          <p:cNvPr id="23" name="Group 22">
            <a:extLst>
              <a:ext uri="{FF2B5EF4-FFF2-40B4-BE49-F238E27FC236}">
                <a16:creationId xmlns:a16="http://schemas.microsoft.com/office/drawing/2014/main" id="{7EA3210E-3F91-3DE0-C6F6-4A2967495583}"/>
              </a:ext>
            </a:extLst>
          </p:cNvPr>
          <p:cNvGrpSpPr/>
          <p:nvPr/>
        </p:nvGrpSpPr>
        <p:grpSpPr>
          <a:xfrm>
            <a:off x="1246190" y="4624010"/>
            <a:ext cx="7573243" cy="3564838"/>
            <a:chOff x="685800" y="2971800"/>
            <a:chExt cx="7204396" cy="2366665"/>
          </a:xfrm>
        </p:grpSpPr>
        <p:sp>
          <p:nvSpPr>
            <p:cNvPr id="37" name="Rectangle 36">
              <a:extLst>
                <a:ext uri="{FF2B5EF4-FFF2-40B4-BE49-F238E27FC236}">
                  <a16:creationId xmlns:a16="http://schemas.microsoft.com/office/drawing/2014/main" id="{30139FC1-06CB-5D51-D3C8-0FA2053816C7}"/>
                </a:ext>
              </a:extLst>
            </p:cNvPr>
            <p:cNvSpPr/>
            <p:nvPr/>
          </p:nvSpPr>
          <p:spPr>
            <a:xfrm>
              <a:off x="1447800" y="3733800"/>
              <a:ext cx="31242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EE346AC-8C9A-4DB1-FF37-E1EFCDF89920}"/>
                </a:ext>
              </a:extLst>
            </p:cNvPr>
            <p:cNvSpPr/>
            <p:nvPr/>
          </p:nvSpPr>
          <p:spPr>
            <a:xfrm>
              <a:off x="685800" y="2971800"/>
              <a:ext cx="3962400" cy="19050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5E707A0-0B55-0201-B453-CD1C049242C7}"/>
                </a:ext>
              </a:extLst>
            </p:cNvPr>
            <p:cNvSpPr/>
            <p:nvPr/>
          </p:nvSpPr>
          <p:spPr>
            <a:xfrm>
              <a:off x="685800" y="2971800"/>
              <a:ext cx="39624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 i= 0; i &lt; n; i++)</a:t>
              </a:r>
            </a:p>
            <a:p>
              <a:pPr algn="just">
                <a:lnSpc>
                  <a:spcPct val="130000"/>
                </a:lnSpc>
                <a:buNone/>
              </a:pPr>
              <a:r>
                <a:rPr lang="en-US" sz="2400">
                  <a:solidFill>
                    <a:schemeClr val="tx1"/>
                  </a:solidFill>
                </a:rPr>
                <a:t>	for (j=0; j &lt; m; j++)			</a:t>
              </a:r>
              <a:r>
                <a:rPr lang="vi-VN" sz="2400">
                  <a:solidFill>
                    <a:schemeClr val="tx1"/>
                  </a:solidFill>
                </a:rPr>
                <a:t>cin &gt;&gt; a[i][j]</a:t>
              </a:r>
              <a:endParaRPr lang="en-US" sz="2400">
                <a:solidFill>
                  <a:schemeClr val="tx1"/>
                </a:solidFill>
              </a:endParaRPr>
            </a:p>
          </p:txBody>
        </p:sp>
        <p:sp>
          <p:nvSpPr>
            <p:cNvPr id="42" name="Rectangle 41">
              <a:extLst>
                <a:ext uri="{FF2B5EF4-FFF2-40B4-BE49-F238E27FC236}">
                  <a16:creationId xmlns:a16="http://schemas.microsoft.com/office/drawing/2014/main" id="{C09EF842-B798-673D-B340-564FD401A16A}"/>
                </a:ext>
              </a:extLst>
            </p:cNvPr>
            <p:cNvSpPr/>
            <p:nvPr/>
          </p:nvSpPr>
          <p:spPr>
            <a:xfrm>
              <a:off x="1600200" y="3962400"/>
              <a:ext cx="2971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7C98124-D7CC-34A0-9972-D2EA4B552FC2}"/>
                </a:ext>
              </a:extLst>
            </p:cNvPr>
            <p:cNvSpPr txBox="1"/>
            <p:nvPr/>
          </p:nvSpPr>
          <p:spPr>
            <a:xfrm>
              <a:off x="4724400" y="3200400"/>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44" name="TextBox 43">
              <a:extLst>
                <a:ext uri="{FF2B5EF4-FFF2-40B4-BE49-F238E27FC236}">
                  <a16:creationId xmlns:a16="http://schemas.microsoft.com/office/drawing/2014/main" id="{16AFC915-2806-6F11-7537-AFE8993B0ADA}"/>
                </a:ext>
              </a:extLst>
            </p:cNvPr>
            <p:cNvSpPr txBox="1"/>
            <p:nvPr/>
          </p:nvSpPr>
          <p:spPr>
            <a:xfrm>
              <a:off x="5181600" y="3733800"/>
              <a:ext cx="609600" cy="461665"/>
            </a:xfrm>
            <a:prstGeom prst="rect">
              <a:avLst/>
            </a:prstGeom>
            <a:noFill/>
          </p:spPr>
          <p:txBody>
            <a:bodyPr wrap="square" rtlCol="0">
              <a:spAutoFit/>
            </a:bodyPr>
            <a:lstStyle/>
            <a:p>
              <a:r>
                <a:rPr lang="en-US" sz="2400"/>
                <a:t>P</a:t>
              </a:r>
              <a:r>
                <a:rPr lang="en-US" sz="2400" baseline="-25000"/>
                <a:t>2</a:t>
              </a:r>
              <a:endParaRPr lang="en-US" sz="2400"/>
            </a:p>
          </p:txBody>
        </p:sp>
        <p:sp>
          <p:nvSpPr>
            <p:cNvPr id="45" name="TextBox 44">
              <a:extLst>
                <a:ext uri="{FF2B5EF4-FFF2-40B4-BE49-F238E27FC236}">
                  <a16:creationId xmlns:a16="http://schemas.microsoft.com/office/drawing/2014/main" id="{01C29A26-11F0-A722-1267-57F2F68C3699}"/>
                </a:ext>
              </a:extLst>
            </p:cNvPr>
            <p:cNvSpPr txBox="1"/>
            <p:nvPr/>
          </p:nvSpPr>
          <p:spPr>
            <a:xfrm>
              <a:off x="6248400" y="3657600"/>
              <a:ext cx="1641796" cy="461665"/>
            </a:xfrm>
            <a:prstGeom prst="rect">
              <a:avLst/>
            </a:prstGeom>
            <a:noFill/>
          </p:spPr>
          <p:txBody>
            <a:bodyPr wrap="none" rtlCol="0">
              <a:spAutoFit/>
            </a:bodyPr>
            <a:lstStyle/>
            <a:p>
              <a:r>
                <a:rPr lang="en-US" sz="2400"/>
                <a:t>Lồng nhau</a:t>
              </a:r>
            </a:p>
          </p:txBody>
        </p:sp>
        <p:sp>
          <p:nvSpPr>
            <p:cNvPr id="46" name="Right Brace 45">
              <a:extLst>
                <a:ext uri="{FF2B5EF4-FFF2-40B4-BE49-F238E27FC236}">
                  <a16:creationId xmlns:a16="http://schemas.microsoft.com/office/drawing/2014/main" id="{649683CC-3A5D-EAC8-D192-1F284883C9D6}"/>
                </a:ext>
              </a:extLst>
            </p:cNvPr>
            <p:cNvSpPr/>
            <p:nvPr/>
          </p:nvSpPr>
          <p:spPr>
            <a:xfrm>
              <a:off x="5334000" y="3276600"/>
              <a:ext cx="6096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64FEAB6E-08AB-5B5E-67BF-56A1A5B07804}"/>
                </a:ext>
              </a:extLst>
            </p:cNvPr>
            <p:cNvSpPr txBox="1"/>
            <p:nvPr/>
          </p:nvSpPr>
          <p:spPr>
            <a:xfrm>
              <a:off x="4724400" y="4876800"/>
              <a:ext cx="2980303" cy="461665"/>
            </a:xfrm>
            <a:prstGeom prst="rect">
              <a:avLst/>
            </a:prstGeom>
            <a:noFill/>
          </p:spPr>
          <p:txBody>
            <a:bodyPr wrap="none" rtlCol="0">
              <a:spAutoFit/>
            </a:bodyPr>
            <a:lstStyle/>
            <a:p>
              <a:r>
                <a:rPr lang="en-US" sz="2400"/>
                <a:t>T(n) = O((f(n)*g(n)))</a:t>
              </a:r>
            </a:p>
          </p:txBody>
        </p:sp>
      </p:grpSp>
      <p:grpSp>
        <p:nvGrpSpPr>
          <p:cNvPr id="9" name="Group 8">
            <a:extLst>
              <a:ext uri="{FF2B5EF4-FFF2-40B4-BE49-F238E27FC236}">
                <a16:creationId xmlns:a16="http://schemas.microsoft.com/office/drawing/2014/main" id="{3B5F5E62-DEAA-EB6C-A705-C96A06EF04EC}"/>
              </a:ext>
            </a:extLst>
          </p:cNvPr>
          <p:cNvGrpSpPr/>
          <p:nvPr/>
        </p:nvGrpSpPr>
        <p:grpSpPr>
          <a:xfrm>
            <a:off x="9557864" y="4830528"/>
            <a:ext cx="6170892" cy="3331110"/>
            <a:chOff x="685800" y="2971800"/>
            <a:chExt cx="5870346" cy="2211495"/>
          </a:xfrm>
        </p:grpSpPr>
        <p:sp>
          <p:nvSpPr>
            <p:cNvPr id="10" name="Rectangle 9">
              <a:extLst>
                <a:ext uri="{FF2B5EF4-FFF2-40B4-BE49-F238E27FC236}">
                  <a16:creationId xmlns:a16="http://schemas.microsoft.com/office/drawing/2014/main" id="{3317AEAA-080F-E043-DEB0-CCD587E88F97}"/>
                </a:ext>
              </a:extLst>
            </p:cNvPr>
            <p:cNvSpPr/>
            <p:nvPr/>
          </p:nvSpPr>
          <p:spPr>
            <a:xfrm>
              <a:off x="1447800" y="3733800"/>
              <a:ext cx="31242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A29491-CF6B-0205-07F7-0442DD3A4859}"/>
                </a:ext>
              </a:extLst>
            </p:cNvPr>
            <p:cNvSpPr/>
            <p:nvPr/>
          </p:nvSpPr>
          <p:spPr>
            <a:xfrm>
              <a:off x="685800" y="2971800"/>
              <a:ext cx="3962400" cy="19050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D9E0A88-C580-8242-44AC-26865B8DF5D4}"/>
                </a:ext>
              </a:extLst>
            </p:cNvPr>
            <p:cNvSpPr/>
            <p:nvPr/>
          </p:nvSpPr>
          <p:spPr>
            <a:xfrm>
              <a:off x="685800" y="2971800"/>
              <a:ext cx="39624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 i= 0; i &lt; n; i++)</a:t>
              </a:r>
            </a:p>
            <a:p>
              <a:pPr algn="just">
                <a:lnSpc>
                  <a:spcPct val="130000"/>
                </a:lnSpc>
                <a:buNone/>
              </a:pPr>
              <a:r>
                <a:rPr lang="en-US" sz="2400">
                  <a:solidFill>
                    <a:schemeClr val="tx1"/>
                  </a:solidFill>
                </a:rPr>
                <a:t>	for (j=0; j &lt; m; j++)			</a:t>
              </a:r>
              <a:r>
                <a:rPr lang="vi-VN" sz="2400">
                  <a:solidFill>
                    <a:schemeClr val="tx1"/>
                  </a:solidFill>
                </a:rPr>
                <a:t>cin &gt;&gt; a[i][j]</a:t>
              </a:r>
              <a:endParaRPr lang="en-US" sz="2400">
                <a:solidFill>
                  <a:schemeClr val="tx1"/>
                </a:solidFill>
              </a:endParaRPr>
            </a:p>
          </p:txBody>
        </p:sp>
        <p:sp>
          <p:nvSpPr>
            <p:cNvPr id="28" name="Rectangle 27">
              <a:extLst>
                <a:ext uri="{FF2B5EF4-FFF2-40B4-BE49-F238E27FC236}">
                  <a16:creationId xmlns:a16="http://schemas.microsoft.com/office/drawing/2014/main" id="{62367C40-118C-6041-0022-0AAFE8166771}"/>
                </a:ext>
              </a:extLst>
            </p:cNvPr>
            <p:cNvSpPr/>
            <p:nvPr/>
          </p:nvSpPr>
          <p:spPr>
            <a:xfrm>
              <a:off x="1600200" y="3962400"/>
              <a:ext cx="2971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C5AF559-0ACC-368B-C8C8-70061C005F55}"/>
                </a:ext>
              </a:extLst>
            </p:cNvPr>
            <p:cNvSpPr txBox="1"/>
            <p:nvPr/>
          </p:nvSpPr>
          <p:spPr>
            <a:xfrm>
              <a:off x="4724400" y="3200400"/>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30" name="TextBox 29">
              <a:extLst>
                <a:ext uri="{FF2B5EF4-FFF2-40B4-BE49-F238E27FC236}">
                  <a16:creationId xmlns:a16="http://schemas.microsoft.com/office/drawing/2014/main" id="{3D503353-B041-2AD5-75AE-9BEDD4C27746}"/>
                </a:ext>
              </a:extLst>
            </p:cNvPr>
            <p:cNvSpPr txBox="1"/>
            <p:nvPr/>
          </p:nvSpPr>
          <p:spPr>
            <a:xfrm>
              <a:off x="4919313" y="4119264"/>
              <a:ext cx="609600" cy="461665"/>
            </a:xfrm>
            <a:prstGeom prst="rect">
              <a:avLst/>
            </a:prstGeom>
            <a:noFill/>
          </p:spPr>
          <p:txBody>
            <a:bodyPr wrap="square" rtlCol="0">
              <a:spAutoFit/>
            </a:bodyPr>
            <a:lstStyle/>
            <a:p>
              <a:r>
                <a:rPr lang="en-US" sz="2400"/>
                <a:t>P</a:t>
              </a:r>
              <a:r>
                <a:rPr lang="en-US" sz="2400" baseline="-25000"/>
                <a:t>2</a:t>
              </a:r>
              <a:endParaRPr lang="en-US" sz="2400"/>
            </a:p>
          </p:txBody>
        </p:sp>
        <p:sp>
          <p:nvSpPr>
            <p:cNvPr id="34" name="TextBox 33">
              <a:extLst>
                <a:ext uri="{FF2B5EF4-FFF2-40B4-BE49-F238E27FC236}">
                  <a16:creationId xmlns:a16="http://schemas.microsoft.com/office/drawing/2014/main" id="{D2A8A064-6F84-40CD-B5EB-DBD49203BA0C}"/>
                </a:ext>
              </a:extLst>
            </p:cNvPr>
            <p:cNvSpPr txBox="1"/>
            <p:nvPr/>
          </p:nvSpPr>
          <p:spPr>
            <a:xfrm>
              <a:off x="4724400" y="4876800"/>
              <a:ext cx="1831746" cy="306495"/>
            </a:xfrm>
            <a:prstGeom prst="rect">
              <a:avLst/>
            </a:prstGeom>
            <a:noFill/>
          </p:spPr>
          <p:txBody>
            <a:bodyPr wrap="none" rtlCol="0">
              <a:spAutoFit/>
            </a:bodyPr>
            <a:lstStyle/>
            <a:p>
              <a:r>
                <a:rPr lang="en-US" sz="2400"/>
                <a:t>T(n) = O(n*m)</a:t>
              </a:r>
            </a:p>
          </p:txBody>
        </p:sp>
      </p:grpSp>
      <p:sp>
        <p:nvSpPr>
          <p:cNvPr id="35" name="TextBox 34">
            <a:extLst>
              <a:ext uri="{FF2B5EF4-FFF2-40B4-BE49-F238E27FC236}">
                <a16:creationId xmlns:a16="http://schemas.microsoft.com/office/drawing/2014/main" id="{9027C3C5-8240-7BEE-EB01-AFF72F381EBF}"/>
              </a:ext>
            </a:extLst>
          </p:cNvPr>
          <p:cNvSpPr txBox="1"/>
          <p:nvPr/>
        </p:nvSpPr>
        <p:spPr>
          <a:xfrm>
            <a:off x="14742775" y="5157788"/>
            <a:ext cx="1985521" cy="461665"/>
          </a:xfrm>
          <a:prstGeom prst="rect">
            <a:avLst/>
          </a:prstGeom>
          <a:noFill/>
        </p:spPr>
        <p:txBody>
          <a:bodyPr wrap="square" rtlCol="0">
            <a:spAutoFit/>
          </a:bodyPr>
          <a:lstStyle/>
          <a:p>
            <a:r>
              <a:rPr lang="en-US" sz="2400"/>
              <a:t>T</a:t>
            </a:r>
            <a:r>
              <a:rPr lang="en-US" sz="2400" baseline="-25000"/>
              <a:t>1</a:t>
            </a:r>
            <a:r>
              <a:rPr lang="en-US" sz="2400"/>
              <a:t>(n) = O(n)</a:t>
            </a:r>
          </a:p>
        </p:txBody>
      </p:sp>
      <p:sp>
        <p:nvSpPr>
          <p:cNvPr id="36" name="TextBox 35">
            <a:extLst>
              <a:ext uri="{FF2B5EF4-FFF2-40B4-BE49-F238E27FC236}">
                <a16:creationId xmlns:a16="http://schemas.microsoft.com/office/drawing/2014/main" id="{D3BD6B30-D078-ECC2-8EDE-280F36374DEC}"/>
              </a:ext>
            </a:extLst>
          </p:cNvPr>
          <p:cNvSpPr txBox="1"/>
          <p:nvPr/>
        </p:nvSpPr>
        <p:spPr>
          <a:xfrm>
            <a:off x="14950596" y="6598017"/>
            <a:ext cx="1985521" cy="461665"/>
          </a:xfrm>
          <a:prstGeom prst="rect">
            <a:avLst/>
          </a:prstGeom>
          <a:noFill/>
        </p:spPr>
        <p:txBody>
          <a:bodyPr wrap="square" rtlCol="0">
            <a:spAutoFit/>
          </a:bodyPr>
          <a:lstStyle/>
          <a:p>
            <a:r>
              <a:rPr lang="en-US" sz="2400"/>
              <a:t>T</a:t>
            </a:r>
            <a:r>
              <a:rPr lang="en-US" sz="2400" baseline="-25000"/>
              <a:t>1</a:t>
            </a:r>
            <a:r>
              <a:rPr lang="en-US" sz="2400"/>
              <a:t>(n) = O(m)</a:t>
            </a:r>
          </a:p>
        </p:txBody>
      </p:sp>
    </p:spTree>
    <p:extLst>
      <p:ext uri="{BB962C8B-B14F-4D97-AF65-F5344CB8AC3E}">
        <p14:creationId xmlns:p14="http://schemas.microsoft.com/office/powerpoint/2010/main" val="11084439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050" name="Picture 2" descr="Queue Illustration">
            <a:extLst>
              <a:ext uri="{FF2B5EF4-FFF2-40B4-BE49-F238E27FC236}">
                <a16:creationId xmlns:a16="http://schemas.microsoft.com/office/drawing/2014/main" id="{1A9727CC-4184-7A4D-BB74-951B85D1A9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4475" y="3328998"/>
            <a:ext cx="10523141" cy="613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593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trên hàng đợi</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marL="0" indent="0">
              <a:buNone/>
            </a:pPr>
            <a:r>
              <a:rPr lang="vi-VN" sz="4000">
                <a:solidFill>
                  <a:srgbClr val="1C98ED"/>
                </a:solidFill>
                <a:latin typeface="Quicksand Medium" pitchFamily="2" charset="-93"/>
              </a:rPr>
              <a:t>- Enqueue: Thêm một phần tử vào hàng đợi, đặt phần tử mới vào phía sau (rear) của hàng đợi.</a:t>
            </a:r>
          </a:p>
          <a:p>
            <a:pPr marL="0" indent="0">
              <a:buNone/>
            </a:pPr>
            <a:r>
              <a:rPr lang="vi-VN" sz="4000">
                <a:solidFill>
                  <a:srgbClr val="1C98ED"/>
                </a:solidFill>
                <a:latin typeface="Quicksand Medium" pitchFamily="2" charset="-93"/>
              </a:rPr>
              <a:t>- Dequeue: Lấy ra phần tử từ hàng đợi, phần tử đầu tiên (phía trước - front) sẽ được lấy ra khỏi hàng đợi.</a:t>
            </a:r>
          </a:p>
          <a:p>
            <a:pPr marL="0" indent="0">
              <a:buNone/>
            </a:pPr>
            <a:r>
              <a:rPr lang="vi-VN" sz="4000">
                <a:solidFill>
                  <a:srgbClr val="1C98ED"/>
                </a:solidFill>
                <a:latin typeface="Quicksand Medium" pitchFamily="2" charset="-93"/>
              </a:rPr>
              <a:t>- Front: Truy cập vào phần tử đầu tiên trong hàng đợi mà không xóa nó.</a:t>
            </a:r>
          </a:p>
          <a:p>
            <a:pPr marL="0" indent="0">
              <a:buNone/>
            </a:pPr>
            <a:r>
              <a:rPr lang="vi-VN" sz="4000">
                <a:solidFill>
                  <a:srgbClr val="1C98ED"/>
                </a:solidFill>
                <a:latin typeface="Quicksand Medium" pitchFamily="2" charset="-93"/>
              </a:rPr>
              <a:t>- IsEmpty: Kiểm tra xem hàng đợi có rỗng hay không.</a:t>
            </a:r>
          </a:p>
          <a:p>
            <a:pPr marL="0" indent="0">
              <a:buNone/>
            </a:pPr>
            <a:r>
              <a:rPr lang="vi-VN" sz="4000">
                <a:solidFill>
                  <a:srgbClr val="1C98ED"/>
                </a:solidFill>
                <a:latin typeface="Quicksand Medium" pitchFamily="2" charset="-93"/>
              </a:rPr>
              <a:t>- IsFull: Kiểm tra xem hang đợi có đầy hay không.</a:t>
            </a:r>
          </a:p>
          <a:p>
            <a:pPr marL="0" indent="0">
              <a:buNone/>
            </a:pPr>
            <a:r>
              <a:rPr lang="vi-VN" sz="4000">
                <a:solidFill>
                  <a:srgbClr val="1C98ED"/>
                </a:solidFill>
                <a:latin typeface="Quicksand Medium" pitchFamily="2" charset="-93"/>
              </a:rPr>
              <a:t>- Size: Lấy số lượng phần tử hiện có trong hàng đợi.</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9834470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cách cài đặt của hàng đợi</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5273654" y="4772370"/>
            <a:ext cx="7598984" cy="2230670"/>
          </a:xfrm>
        </p:spPr>
        <p:txBody>
          <a:bodyPr>
            <a:noAutofit/>
          </a:bodyPr>
          <a:lstStyle/>
          <a:p>
            <a:r>
              <a:rPr lang="vi-VN" sz="4000">
                <a:solidFill>
                  <a:srgbClr val="1C98ED"/>
                </a:solidFill>
                <a:latin typeface="Quicksand Medium" pitchFamily="2" charset="-93"/>
              </a:rPr>
              <a:t>Dùng mảng 1 chiều</a:t>
            </a:r>
          </a:p>
          <a:p>
            <a:r>
              <a:rPr lang="vi-VN" sz="4000">
                <a:solidFill>
                  <a:srgbClr val="1C98ED"/>
                </a:solidFill>
                <a:latin typeface="Quicksand Medium" pitchFamily="2" charset="-93"/>
              </a:rPr>
              <a:t>Dùng danh sách liên kết đơn</a:t>
            </a:r>
          </a:p>
          <a:p>
            <a:r>
              <a:rPr lang="vi-VN" sz="4000">
                <a:solidFill>
                  <a:srgbClr val="1C98ED"/>
                </a:solidFill>
                <a:latin typeface="Quicksand Medium" pitchFamily="2" charset="-93"/>
              </a:rPr>
              <a:t>Dùng thư viện</a:t>
            </a:r>
          </a:p>
          <a:p>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3442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cơ bản trên Queue</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323948" y="3510116"/>
            <a:ext cx="9498395" cy="4899838"/>
          </a:xfrm>
        </p:spPr>
        <p:txBody>
          <a:bodyPr>
            <a:noAutofit/>
          </a:bodyPr>
          <a:lstStyle/>
          <a:p>
            <a:pPr>
              <a:buFontTx/>
              <a:buChar char="-"/>
            </a:pPr>
            <a:r>
              <a:rPr lang="vi-VN" sz="4000">
                <a:solidFill>
                  <a:srgbClr val="1C98ED"/>
                </a:solidFill>
                <a:latin typeface="Quicksand Medium" pitchFamily="2" charset="-93"/>
              </a:rPr>
              <a:t>Kiểm tra Queue có rỗng không</a:t>
            </a:r>
          </a:p>
          <a:p>
            <a:pPr>
              <a:buFontTx/>
              <a:buChar char="-"/>
            </a:pPr>
            <a:r>
              <a:rPr lang="vi-VN" sz="4000">
                <a:solidFill>
                  <a:srgbClr val="1C98ED"/>
                </a:solidFill>
                <a:latin typeface="Quicksand Medium" pitchFamily="2" charset="-93"/>
              </a:rPr>
              <a:t>Kiểm tra Queue có đầy không</a:t>
            </a:r>
          </a:p>
          <a:p>
            <a:pPr>
              <a:buFontTx/>
              <a:buChar char="-"/>
            </a:pPr>
            <a:r>
              <a:rPr lang="vi-VN" sz="4000">
                <a:solidFill>
                  <a:srgbClr val="1C98ED"/>
                </a:solidFill>
                <a:latin typeface="Quicksand Medium" pitchFamily="2" charset="-93"/>
              </a:rPr>
              <a:t>Thêm một phần tử vào Queue</a:t>
            </a:r>
          </a:p>
          <a:p>
            <a:pPr>
              <a:buFontTx/>
              <a:buChar char="-"/>
            </a:pPr>
            <a:r>
              <a:rPr lang="vi-VN" sz="4000">
                <a:solidFill>
                  <a:srgbClr val="1C98ED"/>
                </a:solidFill>
                <a:latin typeface="Quicksand Medium" pitchFamily="2" charset="-93"/>
              </a:rPr>
              <a:t>Xóa một phần tử của Queue</a:t>
            </a:r>
          </a:p>
          <a:p>
            <a:pPr>
              <a:buFontTx/>
              <a:buChar char="-"/>
            </a:pPr>
            <a:r>
              <a:rPr lang="vi-VN" sz="4000">
                <a:solidFill>
                  <a:srgbClr val="1C98ED"/>
                </a:solidFill>
                <a:latin typeface="Quicksand Medium" pitchFamily="2" charset="-93"/>
              </a:rPr>
              <a:t>Truy cập vào phần tử đầu của Queue</a:t>
            </a:r>
          </a:p>
          <a:p>
            <a:pPr>
              <a:buFontTx/>
              <a:buChar char="-"/>
            </a:pPr>
            <a:r>
              <a:rPr lang="vi-VN" sz="4000">
                <a:solidFill>
                  <a:srgbClr val="1C98ED"/>
                </a:solidFill>
                <a:latin typeface="Quicksand Medium" pitchFamily="2" charset="-93"/>
              </a:rPr>
              <a:t>Trả về số lượng của Queue</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4335382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mảng 1 chiều </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1F34B8AA-AEE2-5267-A0A6-80F24DD82868}"/>
              </a:ext>
            </a:extLst>
          </p:cNvPr>
          <p:cNvPicPr>
            <a:picLocks noGrp="1" noChangeAspect="1"/>
          </p:cNvPicPr>
          <p:nvPr>
            <p:ph sz="half" idx="2"/>
          </p:nvPr>
        </p:nvPicPr>
        <p:blipFill>
          <a:blip r:embed="rId8"/>
          <a:stretch>
            <a:fillRect/>
          </a:stretch>
        </p:blipFill>
        <p:spPr>
          <a:xfrm>
            <a:off x="710270" y="4406220"/>
            <a:ext cx="8122593" cy="3388418"/>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Queue rỗng</a:t>
            </a:r>
            <a:endParaRPr lang="en-US" sz="4000">
              <a:solidFill>
                <a:srgbClr val="1C98ED"/>
              </a:solidFill>
              <a:latin typeface="DVN - Titan One" panose="02000000000000000000" pitchFamily="2" charset="0"/>
            </a:endParaRPr>
          </a:p>
        </p:txBody>
      </p:sp>
      <p:pic>
        <p:nvPicPr>
          <p:cNvPr id="36" name="Content Placeholder 35">
            <a:extLst>
              <a:ext uri="{FF2B5EF4-FFF2-40B4-BE49-F238E27FC236}">
                <a16:creationId xmlns:a16="http://schemas.microsoft.com/office/drawing/2014/main" id="{38DFD7AC-BC5E-1D17-072E-BDBAF98F4CB4}"/>
              </a:ext>
            </a:extLst>
          </p:cNvPr>
          <p:cNvPicPr>
            <a:picLocks noGrp="1" noChangeAspect="1"/>
          </p:cNvPicPr>
          <p:nvPr>
            <p:ph sz="quarter" idx="4"/>
          </p:nvPr>
        </p:nvPicPr>
        <p:blipFill>
          <a:blip r:embed="rId9"/>
          <a:stretch>
            <a:fillRect/>
          </a:stretch>
        </p:blipFill>
        <p:spPr>
          <a:xfrm>
            <a:off x="9958956" y="4678822"/>
            <a:ext cx="7458565" cy="2921761"/>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144</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2678692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    Kiểm tra Queue rỗng	</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Kiểm tra Queue đầy</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145</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6" name="Picture 35">
            <a:extLst>
              <a:ext uri="{FF2B5EF4-FFF2-40B4-BE49-F238E27FC236}">
                <a16:creationId xmlns:a16="http://schemas.microsoft.com/office/drawing/2014/main" id="{FD3BC6BF-038A-E990-C4A0-B8D557475AB5}"/>
              </a:ext>
            </a:extLst>
          </p:cNvPr>
          <p:cNvPicPr>
            <a:picLocks noChangeAspect="1"/>
          </p:cNvPicPr>
          <p:nvPr/>
        </p:nvPicPr>
        <p:blipFill>
          <a:blip r:embed="rId10"/>
          <a:stretch>
            <a:fillRect/>
          </a:stretch>
        </p:blipFill>
        <p:spPr>
          <a:xfrm>
            <a:off x="1017877" y="3618019"/>
            <a:ext cx="7507380" cy="5896801"/>
          </a:xfrm>
          <a:prstGeom prst="rect">
            <a:avLst/>
          </a:prstGeom>
        </p:spPr>
      </p:pic>
      <p:pic>
        <p:nvPicPr>
          <p:cNvPr id="40" name="Picture 39">
            <a:extLst>
              <a:ext uri="{FF2B5EF4-FFF2-40B4-BE49-F238E27FC236}">
                <a16:creationId xmlns:a16="http://schemas.microsoft.com/office/drawing/2014/main" id="{5F96112E-4662-BD93-AE8C-A16769A7F484}"/>
              </a:ext>
            </a:extLst>
          </p:cNvPr>
          <p:cNvPicPr>
            <a:picLocks noChangeAspect="1"/>
          </p:cNvPicPr>
          <p:nvPr/>
        </p:nvPicPr>
        <p:blipFill>
          <a:blip r:embed="rId11"/>
          <a:stretch>
            <a:fillRect/>
          </a:stretch>
        </p:blipFill>
        <p:spPr>
          <a:xfrm>
            <a:off x="9741558" y="3618019"/>
            <a:ext cx="7772651" cy="5896801"/>
          </a:xfrm>
          <a:prstGeom prst="rect">
            <a:avLst/>
          </a:prstGeom>
        </p:spPr>
      </p:pic>
    </p:spTree>
    <p:extLst>
      <p:ext uri="{BB962C8B-B14F-4D97-AF65-F5344CB8AC3E}">
        <p14:creationId xmlns:p14="http://schemas.microsoft.com/office/powerpoint/2010/main" val="24463982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một phần tử vào Queue</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Xóa một phần tử của Queue</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3A698077-B898-E8D9-8235-5FACE88B62FA}"/>
              </a:ext>
            </a:extLst>
          </p:cNvPr>
          <p:cNvPicPr>
            <a:picLocks noChangeAspect="1"/>
          </p:cNvPicPr>
          <p:nvPr/>
        </p:nvPicPr>
        <p:blipFill>
          <a:blip r:embed="rId10"/>
          <a:stretch>
            <a:fillRect/>
          </a:stretch>
        </p:blipFill>
        <p:spPr>
          <a:xfrm>
            <a:off x="773954" y="3896872"/>
            <a:ext cx="7985157" cy="5339095"/>
          </a:xfrm>
          <a:prstGeom prst="rect">
            <a:avLst/>
          </a:prstGeom>
        </p:spPr>
      </p:pic>
      <p:pic>
        <p:nvPicPr>
          <p:cNvPr id="37" name="Picture 36">
            <a:extLst>
              <a:ext uri="{FF2B5EF4-FFF2-40B4-BE49-F238E27FC236}">
                <a16:creationId xmlns:a16="http://schemas.microsoft.com/office/drawing/2014/main" id="{353D5516-E85A-AA80-9F82-5187C2BB0CBF}"/>
              </a:ext>
            </a:extLst>
          </p:cNvPr>
          <p:cNvPicPr>
            <a:picLocks noChangeAspect="1"/>
          </p:cNvPicPr>
          <p:nvPr/>
        </p:nvPicPr>
        <p:blipFill>
          <a:blip r:embed="rId11"/>
          <a:stretch>
            <a:fillRect/>
          </a:stretch>
        </p:blipFill>
        <p:spPr>
          <a:xfrm>
            <a:off x="9667373" y="3530085"/>
            <a:ext cx="7993607" cy="6225237"/>
          </a:xfrm>
          <a:prstGeom prst="rect">
            <a:avLst/>
          </a:prstGeom>
        </p:spPr>
      </p:pic>
    </p:spTree>
    <p:extLst>
      <p:ext uri="{BB962C8B-B14F-4D97-AF65-F5344CB8AC3E}">
        <p14:creationId xmlns:p14="http://schemas.microsoft.com/office/powerpoint/2010/main" val="25219227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danh sách liên kết </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5E67B483-3ED1-8246-5DA0-8AF3E3211D84}"/>
              </a:ext>
            </a:extLst>
          </p:cNvPr>
          <p:cNvPicPr>
            <a:picLocks noGrp="1" noChangeAspect="1"/>
          </p:cNvPicPr>
          <p:nvPr>
            <p:ph sz="half" idx="2"/>
          </p:nvPr>
        </p:nvPicPr>
        <p:blipFill>
          <a:blip r:embed="rId8"/>
          <a:stretch>
            <a:fillRect/>
          </a:stretch>
        </p:blipFill>
        <p:spPr>
          <a:xfrm>
            <a:off x="888259" y="4704730"/>
            <a:ext cx="7646142" cy="3581747"/>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Queue rỗng</a:t>
            </a:r>
            <a:endParaRPr lang="en-US" sz="4000">
              <a:solidFill>
                <a:srgbClr val="1C98ED"/>
              </a:solidFill>
              <a:latin typeface="DVN - Titan One" panose="02000000000000000000" pitchFamily="2" charset="0"/>
            </a:endParaRPr>
          </a:p>
        </p:txBody>
      </p:sp>
      <p:pic>
        <p:nvPicPr>
          <p:cNvPr id="11" name="Content Placeholder 10" descr="A computer screen shot of a code&#10;&#10;Description automatically generated">
            <a:extLst>
              <a:ext uri="{FF2B5EF4-FFF2-40B4-BE49-F238E27FC236}">
                <a16:creationId xmlns:a16="http://schemas.microsoft.com/office/drawing/2014/main" id="{984D8070-5376-A09B-8678-33C4DBC0A0FF}"/>
              </a:ext>
            </a:extLst>
          </p:cNvPr>
          <p:cNvPicPr>
            <a:picLocks noGrp="1" noChangeAspect="1"/>
          </p:cNvPicPr>
          <p:nvPr>
            <p:ph sz="quarter" idx="4"/>
          </p:nvPr>
        </p:nvPicPr>
        <p:blipFill rotWithShape="1">
          <a:blip r:embed="rId9">
            <a:extLst>
              <a:ext uri="{28A0092B-C50C-407E-A947-70E740481C1C}">
                <a14:useLocalDpi xmlns:a14="http://schemas.microsoft.com/office/drawing/2010/main" val="0"/>
              </a:ext>
            </a:extLst>
          </a:blip>
          <a:srcRect l="9891" t="29007" r="10872" b="18345"/>
          <a:stretch/>
        </p:blipFill>
        <p:spPr>
          <a:xfrm>
            <a:off x="9701887" y="4757448"/>
            <a:ext cx="7823416" cy="3477911"/>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28220358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    Kiểm tra Queue rỗng	</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Kiểm tra Queue đầy</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6" name="Picture 35">
            <a:extLst>
              <a:ext uri="{FF2B5EF4-FFF2-40B4-BE49-F238E27FC236}">
                <a16:creationId xmlns:a16="http://schemas.microsoft.com/office/drawing/2014/main" id="{FD3BC6BF-038A-E990-C4A0-B8D557475AB5}"/>
              </a:ext>
            </a:extLst>
          </p:cNvPr>
          <p:cNvPicPr>
            <a:picLocks noChangeAspect="1"/>
          </p:cNvPicPr>
          <p:nvPr/>
        </p:nvPicPr>
        <p:blipFill>
          <a:blip r:embed="rId10"/>
          <a:stretch>
            <a:fillRect/>
          </a:stretch>
        </p:blipFill>
        <p:spPr>
          <a:xfrm>
            <a:off x="1017877" y="3618019"/>
            <a:ext cx="7507380" cy="5896801"/>
          </a:xfrm>
          <a:prstGeom prst="rect">
            <a:avLst/>
          </a:prstGeom>
        </p:spPr>
      </p:pic>
      <p:pic>
        <p:nvPicPr>
          <p:cNvPr id="40" name="Picture 39">
            <a:extLst>
              <a:ext uri="{FF2B5EF4-FFF2-40B4-BE49-F238E27FC236}">
                <a16:creationId xmlns:a16="http://schemas.microsoft.com/office/drawing/2014/main" id="{5F96112E-4662-BD93-AE8C-A16769A7F484}"/>
              </a:ext>
            </a:extLst>
          </p:cNvPr>
          <p:cNvPicPr>
            <a:picLocks noChangeAspect="1"/>
          </p:cNvPicPr>
          <p:nvPr/>
        </p:nvPicPr>
        <p:blipFill>
          <a:blip r:embed="rId11"/>
          <a:stretch>
            <a:fillRect/>
          </a:stretch>
        </p:blipFill>
        <p:spPr>
          <a:xfrm>
            <a:off x="9741558" y="3618019"/>
            <a:ext cx="7772651" cy="5896801"/>
          </a:xfrm>
          <a:prstGeom prst="rect">
            <a:avLst/>
          </a:prstGeom>
        </p:spPr>
      </p:pic>
    </p:spTree>
    <p:extLst>
      <p:ext uri="{BB962C8B-B14F-4D97-AF65-F5344CB8AC3E}">
        <p14:creationId xmlns:p14="http://schemas.microsoft.com/office/powerpoint/2010/main" val="1016716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một phần tử vào Queue</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Xóa một phần tử của Queue</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34837A3C-E23A-C251-49C7-A80282E52391}"/>
              </a:ext>
            </a:extLst>
          </p:cNvPr>
          <p:cNvPicPr>
            <a:picLocks noChangeAspect="1"/>
          </p:cNvPicPr>
          <p:nvPr/>
        </p:nvPicPr>
        <p:blipFill>
          <a:blip r:embed="rId10"/>
          <a:stretch>
            <a:fillRect/>
          </a:stretch>
        </p:blipFill>
        <p:spPr>
          <a:xfrm>
            <a:off x="1296297" y="3281216"/>
            <a:ext cx="6950540" cy="6647648"/>
          </a:xfrm>
          <a:prstGeom prst="rect">
            <a:avLst/>
          </a:prstGeom>
        </p:spPr>
      </p:pic>
      <p:pic>
        <p:nvPicPr>
          <p:cNvPr id="41" name="Picture 40">
            <a:extLst>
              <a:ext uri="{FF2B5EF4-FFF2-40B4-BE49-F238E27FC236}">
                <a16:creationId xmlns:a16="http://schemas.microsoft.com/office/drawing/2014/main" id="{1E47745C-D324-D0C6-8FC6-7AA39839A292}"/>
              </a:ext>
            </a:extLst>
          </p:cNvPr>
          <p:cNvPicPr>
            <a:picLocks noChangeAspect="1"/>
          </p:cNvPicPr>
          <p:nvPr/>
        </p:nvPicPr>
        <p:blipFill>
          <a:blip r:embed="rId11"/>
          <a:stretch>
            <a:fillRect/>
          </a:stretch>
        </p:blipFill>
        <p:spPr>
          <a:xfrm>
            <a:off x="9848313" y="4384988"/>
            <a:ext cx="7609128" cy="4539537"/>
          </a:xfrm>
          <a:prstGeom prst="rect">
            <a:avLst/>
          </a:prstGeom>
        </p:spPr>
      </p:pic>
    </p:spTree>
    <p:extLst>
      <p:ext uri="{BB962C8B-B14F-4D97-AF65-F5344CB8AC3E}">
        <p14:creationId xmlns:p14="http://schemas.microsoft.com/office/powerpoint/2010/main" val="4261263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637063" y="2254198"/>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8" name="Freeform 8"/>
          <p:cNvSpPr/>
          <p:nvPr/>
        </p:nvSpPr>
        <p:spPr>
          <a:xfrm>
            <a:off x="1143000" y="1987820"/>
            <a:ext cx="2964371" cy="4114800"/>
          </a:xfrm>
          <a:custGeom>
            <a:avLst/>
            <a:gdLst/>
            <a:ahLst/>
            <a:cxnLst/>
            <a:rect l="l" t="t" r="r" b="b"/>
            <a:pathLst>
              <a:path w="2964371" h="4114800">
                <a:moveTo>
                  <a:pt x="0" y="0"/>
                </a:moveTo>
                <a:lnTo>
                  <a:pt x="2964371" y="0"/>
                </a:lnTo>
                <a:lnTo>
                  <a:pt x="29643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4630400" y="9258300"/>
            <a:ext cx="3657600" cy="918972"/>
          </a:xfrm>
          <a:custGeom>
            <a:avLst/>
            <a:gdLst/>
            <a:ahLst/>
            <a:cxnLst/>
            <a:rect l="l" t="t" r="r" b="b"/>
            <a:pathLst>
              <a:path w="3657600" h="918972">
                <a:moveTo>
                  <a:pt x="0" y="0"/>
                </a:moveTo>
                <a:lnTo>
                  <a:pt x="3657600" y="0"/>
                </a:lnTo>
                <a:lnTo>
                  <a:pt x="3657600" y="918972"/>
                </a:lnTo>
                <a:lnTo>
                  <a:pt x="0" y="9189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itle 12">
            <a:extLst>
              <a:ext uri="{FF2B5EF4-FFF2-40B4-BE49-F238E27FC236}">
                <a16:creationId xmlns:a16="http://schemas.microsoft.com/office/drawing/2014/main" id="{623D5CFA-5A79-F7F2-0FB8-729C8F2390D2}"/>
              </a:ext>
            </a:extLst>
          </p:cNvPr>
          <p:cNvSpPr>
            <a:spLocks noGrp="1"/>
          </p:cNvSpPr>
          <p:nvPr>
            <p:ph type="title"/>
          </p:nvPr>
        </p:nvSpPr>
        <p:spPr>
          <a:xfrm>
            <a:off x="3823611" y="3281170"/>
            <a:ext cx="10199134" cy="5642899"/>
          </a:xfrm>
        </p:spPr>
        <p:txBody>
          <a:bodyPr>
            <a:noAutofit/>
          </a:bodyPr>
          <a:lstStyle/>
          <a:p>
            <a:r>
              <a:rPr lang="en-US" sz="8000" spc="484">
                <a:ln w="63500">
                  <a:noFill/>
                </a:ln>
                <a:solidFill>
                  <a:srgbClr val="1C98ED"/>
                </a:solidFill>
                <a:latin typeface="DVN - Titan One" panose="02000000000000000000" pitchFamily="2" charset="0"/>
              </a:rPr>
              <a:t>CHƯƠNG 2: </a:t>
            </a:r>
            <a:br>
              <a:rPr lang="vi-VN" sz="8000" spc="484">
                <a:ln w="63500">
                  <a:noFill/>
                </a:ln>
                <a:solidFill>
                  <a:srgbClr val="1C98ED"/>
                </a:solidFill>
                <a:latin typeface="DVN - Titan One" panose="02000000000000000000" pitchFamily="2" charset="0"/>
              </a:rPr>
            </a:br>
            <a:r>
              <a:rPr lang="en-US" sz="8000" spc="484">
                <a:ln w="63500">
                  <a:noFill/>
                </a:ln>
                <a:solidFill>
                  <a:srgbClr val="1C98ED"/>
                </a:solidFill>
                <a:latin typeface="DVN - Titan One" panose="02000000000000000000" pitchFamily="2" charset="0"/>
              </a:rPr>
              <a:t>SEARCH &amp; SORT</a:t>
            </a:r>
            <a:br>
              <a:rPr lang="en-US" sz="8000" spc="484">
                <a:ln w="63500">
                  <a:noFill/>
                </a:ln>
                <a:solidFill>
                  <a:srgbClr val="1C98ED"/>
                </a:solidFill>
                <a:latin typeface="DVN - Titan One" panose="02000000000000000000" pitchFamily="2" charset="0"/>
              </a:rPr>
            </a:br>
            <a:endParaRPr lang="en-US" sz="8000">
              <a:ln w="63500">
                <a:noFill/>
              </a:ln>
              <a:solidFill>
                <a:srgbClr val="1C98ED"/>
              </a:solidFill>
              <a:latin typeface="DVN - Titan One" panose="02000000000000000000" pitchFamily="2" charset="0"/>
            </a:endParaRPr>
          </a:p>
        </p:txBody>
      </p:sp>
      <p:sp>
        <p:nvSpPr>
          <p:cNvPr id="17" name="TextBox 16">
            <a:extLst>
              <a:ext uri="{FF2B5EF4-FFF2-40B4-BE49-F238E27FC236}">
                <a16:creationId xmlns:a16="http://schemas.microsoft.com/office/drawing/2014/main" id="{28A38C97-A25E-C916-DCAE-C4B4A99FEEE3}"/>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a:t>
            </a:fld>
            <a:endParaRPr lang="en-US" sz="5000">
              <a:solidFill>
                <a:schemeClr val="bg1"/>
              </a:solidFill>
              <a:latin typeface="Jumble" panose="02000503000000020004" pitchFamily="2" charset="0"/>
            </a:endParaRPr>
          </a:p>
        </p:txBody>
      </p:sp>
      <p:grpSp>
        <p:nvGrpSpPr>
          <p:cNvPr id="14" name="Group 20">
            <a:extLst>
              <a:ext uri="{FF2B5EF4-FFF2-40B4-BE49-F238E27FC236}">
                <a16:creationId xmlns:a16="http://schemas.microsoft.com/office/drawing/2014/main" id="{7408A344-F870-08AD-E1C6-5B2DF8C92745}"/>
              </a:ext>
            </a:extLst>
          </p:cNvPr>
          <p:cNvGrpSpPr/>
          <p:nvPr/>
        </p:nvGrpSpPr>
        <p:grpSpPr>
          <a:xfrm>
            <a:off x="5815529" y="343778"/>
            <a:ext cx="6238624" cy="1369845"/>
            <a:chOff x="0" y="0"/>
            <a:chExt cx="8318165" cy="1826460"/>
          </a:xfrm>
        </p:grpSpPr>
        <p:sp>
          <p:nvSpPr>
            <p:cNvPr id="15" name="Freeform 21">
              <a:extLst>
                <a:ext uri="{FF2B5EF4-FFF2-40B4-BE49-F238E27FC236}">
                  <a16:creationId xmlns:a16="http://schemas.microsoft.com/office/drawing/2014/main" id="{C7ABF3F5-887F-A160-6261-CAFB42D24D11}"/>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8" name="Freeform 22">
              <a:extLst>
                <a:ext uri="{FF2B5EF4-FFF2-40B4-BE49-F238E27FC236}">
                  <a16:creationId xmlns:a16="http://schemas.microsoft.com/office/drawing/2014/main" id="{BE9220B1-A9DB-59BF-7D57-74962B751C5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extLst>
      <p:ext uri="{BB962C8B-B14F-4D97-AF65-F5344CB8AC3E}">
        <p14:creationId xmlns:p14="http://schemas.microsoft.com/office/powerpoint/2010/main" val="29129222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Dùng thư viện QUEUE </a:t>
            </a:r>
            <a:endParaRPr lang="en-US" sz="5500">
              <a:solidFill>
                <a:srgbClr val="1C98ED"/>
              </a:solidFill>
              <a:latin typeface="DVN - Titan One" panose="02000000000000000000" pitchFamily="2" charset="0"/>
            </a:endParaRPr>
          </a:p>
        </p:txBody>
      </p:sp>
      <p:pic>
        <p:nvPicPr>
          <p:cNvPr id="9" name="Content Placeholder 8">
            <a:extLst>
              <a:ext uri="{FF2B5EF4-FFF2-40B4-BE49-F238E27FC236}">
                <a16:creationId xmlns:a16="http://schemas.microsoft.com/office/drawing/2014/main" id="{A20316C9-4789-374C-1F9D-788457DE1749}"/>
              </a:ext>
            </a:extLst>
          </p:cNvPr>
          <p:cNvPicPr>
            <a:picLocks noGrp="1" noChangeAspect="1"/>
          </p:cNvPicPr>
          <p:nvPr>
            <p:ph idx="1"/>
          </p:nvPr>
        </p:nvPicPr>
        <p:blipFill>
          <a:blip r:embed="rId8"/>
          <a:stretch>
            <a:fillRect/>
          </a:stretch>
        </p:blipFill>
        <p:spPr>
          <a:xfrm>
            <a:off x="3812027" y="3489234"/>
            <a:ext cx="10522237" cy="5990984"/>
          </a:xfrm>
          <a:prstGeom prst="rect">
            <a:avLst/>
          </a:prstGeom>
        </p:spPr>
      </p:pic>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spTree>
    <p:extLst>
      <p:ext uri="{BB962C8B-B14F-4D97-AF65-F5344CB8AC3E}">
        <p14:creationId xmlns:p14="http://schemas.microsoft.com/office/powerpoint/2010/main" val="1152154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42918353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endParaRPr lang="en-US" sz="3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a:bodyPr>
          <a:lstStyle/>
          <a:p>
            <a:endParaRPr lang="en-US" sz="3000">
              <a:solidFill>
                <a:srgbClr val="1C98ED"/>
              </a:solidFill>
              <a:latin typeface="Quicksand Medium" pitchFamily="2" charset="-93"/>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447000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15" name="Freeform 8">
            <a:extLst>
              <a:ext uri="{FF2B5EF4-FFF2-40B4-BE49-F238E27FC236}">
                <a16:creationId xmlns:a16="http://schemas.microsoft.com/office/drawing/2014/main" id="{652096BC-24BF-6065-D2F0-ECCD5CDA81CF}"/>
              </a:ext>
            </a:extLst>
          </p:cNvPr>
          <p:cNvSpPr/>
          <p:nvPr/>
        </p:nvSpPr>
        <p:spPr>
          <a:xfrm rot="3351721">
            <a:off x="13696445" y="5645701"/>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sz="2400">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287323" y="-616256"/>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6988262" y="7703101"/>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996829" y="-543403"/>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2660213" y="4006550"/>
            <a:ext cx="6262965" cy="4149214"/>
          </a:xfrm>
          <a:custGeom>
            <a:avLst/>
            <a:gdLst/>
            <a:ahLst/>
            <a:cxnLst/>
            <a:rect l="l" t="t" r="r" b="b"/>
            <a:pathLst>
              <a:path w="6262965" h="4149214">
                <a:moveTo>
                  <a:pt x="0" y="0"/>
                </a:moveTo>
                <a:lnTo>
                  <a:pt x="6262965" y="0"/>
                </a:lnTo>
                <a:lnTo>
                  <a:pt x="6262965" y="4149214"/>
                </a:lnTo>
                <a:lnTo>
                  <a:pt x="0" y="41492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1028700" y="3814741"/>
            <a:ext cx="1901380" cy="4114800"/>
          </a:xfrm>
          <a:custGeom>
            <a:avLst/>
            <a:gdLst/>
            <a:ahLst/>
            <a:cxnLst/>
            <a:rect l="l" t="t" r="r" b="b"/>
            <a:pathLst>
              <a:path w="1901380" h="4114800">
                <a:moveTo>
                  <a:pt x="0" y="0"/>
                </a:moveTo>
                <a:lnTo>
                  <a:pt x="1901380" y="0"/>
                </a:lnTo>
                <a:lnTo>
                  <a:pt x="190138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3" name="Freeform 13"/>
          <p:cNvSpPr/>
          <p:nvPr/>
        </p:nvSpPr>
        <p:spPr>
          <a:xfrm>
            <a:off x="9429551" y="4006550"/>
            <a:ext cx="6262965" cy="4149214"/>
          </a:xfrm>
          <a:custGeom>
            <a:avLst/>
            <a:gdLst/>
            <a:ahLst/>
            <a:cxnLst/>
            <a:rect l="l" t="t" r="r" b="b"/>
            <a:pathLst>
              <a:path w="6262965" h="4149214">
                <a:moveTo>
                  <a:pt x="0" y="0"/>
                </a:moveTo>
                <a:lnTo>
                  <a:pt x="6262965" y="0"/>
                </a:lnTo>
                <a:lnTo>
                  <a:pt x="6262965" y="4149214"/>
                </a:lnTo>
                <a:lnTo>
                  <a:pt x="0" y="41492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4" name="Freeform 14"/>
          <p:cNvSpPr/>
          <p:nvPr/>
        </p:nvSpPr>
        <p:spPr>
          <a:xfrm>
            <a:off x="11762466" y="1444075"/>
            <a:ext cx="2039366" cy="2889302"/>
          </a:xfrm>
          <a:custGeom>
            <a:avLst/>
            <a:gdLst/>
            <a:ahLst/>
            <a:cxnLst/>
            <a:rect l="l" t="t" r="r" b="b"/>
            <a:pathLst>
              <a:path w="2039366" h="2889302">
                <a:moveTo>
                  <a:pt x="0" y="0"/>
                </a:moveTo>
                <a:lnTo>
                  <a:pt x="2039366" y="0"/>
                </a:lnTo>
                <a:lnTo>
                  <a:pt x="2039366" y="2889302"/>
                </a:lnTo>
                <a:lnTo>
                  <a:pt x="0" y="2889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sp>
        <p:nvSpPr>
          <p:cNvPr id="16" name="TextBox 15">
            <a:extLst>
              <a:ext uri="{FF2B5EF4-FFF2-40B4-BE49-F238E27FC236}">
                <a16:creationId xmlns:a16="http://schemas.microsoft.com/office/drawing/2014/main" id="{F1289470-5027-F415-2775-7D64A3809B6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153</a:t>
            </a:fld>
            <a:endParaRPr lang="en-US" sz="5000">
              <a:solidFill>
                <a:schemeClr val="bg1"/>
              </a:solidFill>
              <a:latin typeface="Jumble" panose="02000503000000020004" pitchFamily="2" charset="0"/>
            </a:endParaRPr>
          </a:p>
        </p:txBody>
      </p:sp>
      <p:grpSp>
        <p:nvGrpSpPr>
          <p:cNvPr id="17" name="Group 20">
            <a:extLst>
              <a:ext uri="{FF2B5EF4-FFF2-40B4-BE49-F238E27FC236}">
                <a16:creationId xmlns:a16="http://schemas.microsoft.com/office/drawing/2014/main" id="{E94CE283-17F5-74A7-4F0A-B654BC24F3B4}"/>
              </a:ext>
            </a:extLst>
          </p:cNvPr>
          <p:cNvGrpSpPr/>
          <p:nvPr/>
        </p:nvGrpSpPr>
        <p:grpSpPr>
          <a:xfrm>
            <a:off x="5815529" y="343778"/>
            <a:ext cx="6238624" cy="1369845"/>
            <a:chOff x="0" y="0"/>
            <a:chExt cx="8318165" cy="1826460"/>
          </a:xfrm>
        </p:grpSpPr>
        <p:sp>
          <p:nvSpPr>
            <p:cNvPr id="18" name="Freeform 21">
              <a:extLst>
                <a:ext uri="{FF2B5EF4-FFF2-40B4-BE49-F238E27FC236}">
                  <a16:creationId xmlns:a16="http://schemas.microsoft.com/office/drawing/2014/main" id="{07335CA0-1EE3-39C8-A793-A862A592E543}"/>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9" name="Freeform 22">
              <a:extLst>
                <a:ext uri="{FF2B5EF4-FFF2-40B4-BE49-F238E27FC236}">
                  <a16:creationId xmlns:a16="http://schemas.microsoft.com/office/drawing/2014/main" id="{38B5B14F-05A6-DFFE-200F-E22D59B8D95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spTree>
    <p:extLst>
      <p:ext uri="{BB962C8B-B14F-4D97-AF65-F5344CB8AC3E}">
        <p14:creationId xmlns:p14="http://schemas.microsoft.com/office/powerpoint/2010/main" val="9345661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749579" y="191060"/>
            <a:ext cx="5298334" cy="1163381"/>
            <a:chOff x="0" y="0"/>
            <a:chExt cx="7064445" cy="1551174"/>
          </a:xfrm>
        </p:grpSpPr>
        <p:sp>
          <p:nvSpPr>
            <p:cNvPr id="7" name="Freeform 7"/>
            <p:cNvSpPr/>
            <p:nvPr/>
          </p:nvSpPr>
          <p:spPr>
            <a:xfrm>
              <a:off x="0" y="84755"/>
              <a:ext cx="6809023" cy="1381664"/>
            </a:xfrm>
            <a:custGeom>
              <a:avLst/>
              <a:gdLst/>
              <a:ahLst/>
              <a:cxnLst/>
              <a:rect l="l" t="t" r="r" b="b"/>
              <a:pathLst>
                <a:path w="6809023" h="1381664">
                  <a:moveTo>
                    <a:pt x="0" y="0"/>
                  </a:moveTo>
                  <a:lnTo>
                    <a:pt x="6809023" y="0"/>
                  </a:lnTo>
                  <a:lnTo>
                    <a:pt x="6809023" y="1381664"/>
                  </a:lnTo>
                  <a:lnTo>
                    <a:pt x="0" y="1381664"/>
                  </a:lnTo>
                  <a:lnTo>
                    <a:pt x="0" y="0"/>
                  </a:lnTo>
                  <a:close/>
                </a:path>
              </a:pathLst>
            </a:custGeom>
            <a:blipFill>
              <a:blip r:embed="rId4"/>
              <a:stretch>
                <a:fillRect/>
              </a:stretch>
            </a:blipFill>
          </p:spPr>
          <p:txBody>
            <a:bodyPr/>
            <a:lstStyle/>
            <a:p>
              <a:endParaRPr lang="en-US"/>
            </a:p>
          </p:txBody>
        </p:sp>
        <p:sp>
          <p:nvSpPr>
            <p:cNvPr id="8" name="Freeform 8"/>
            <p:cNvSpPr/>
            <p:nvPr/>
          </p:nvSpPr>
          <p:spPr>
            <a:xfrm>
              <a:off x="241072" y="0"/>
              <a:ext cx="6823373" cy="1551174"/>
            </a:xfrm>
            <a:custGeom>
              <a:avLst/>
              <a:gdLst/>
              <a:ahLst/>
              <a:cxnLst/>
              <a:rect l="l" t="t" r="r" b="b"/>
              <a:pathLst>
                <a:path w="6823373" h="1551174">
                  <a:moveTo>
                    <a:pt x="0" y="0"/>
                  </a:moveTo>
                  <a:lnTo>
                    <a:pt x="6823373" y="0"/>
                  </a:lnTo>
                  <a:lnTo>
                    <a:pt x="6823373" y="1551174"/>
                  </a:lnTo>
                  <a:lnTo>
                    <a:pt x="0" y="1551174"/>
                  </a:lnTo>
                  <a:lnTo>
                    <a:pt x="0" y="0"/>
                  </a:lnTo>
                  <a:close/>
                </a:path>
              </a:pathLst>
            </a:custGeom>
            <a:blipFill>
              <a:blip r:embed="rId5"/>
              <a:stretch>
                <a:fillRect/>
              </a:stretch>
            </a:blipFill>
          </p:spPr>
          <p:txBody>
            <a:bodyPr/>
            <a:lstStyle/>
            <a:p>
              <a:endParaRPr lang="en-US"/>
            </a:p>
          </p:txBody>
        </p:sp>
      </p:grpSp>
      <p:sp>
        <p:nvSpPr>
          <p:cNvPr id="9" name="Freeform 9"/>
          <p:cNvSpPr/>
          <p:nvPr/>
        </p:nvSpPr>
        <p:spPr>
          <a:xfrm>
            <a:off x="622037" y="3202873"/>
            <a:ext cx="4187705" cy="3152993"/>
          </a:xfrm>
          <a:custGeom>
            <a:avLst/>
            <a:gdLst/>
            <a:ahLst/>
            <a:cxnLst/>
            <a:rect l="l" t="t" r="r" b="b"/>
            <a:pathLst>
              <a:path w="4187705" h="3152993">
                <a:moveTo>
                  <a:pt x="0" y="0"/>
                </a:moveTo>
                <a:lnTo>
                  <a:pt x="4187705" y="0"/>
                </a:lnTo>
                <a:lnTo>
                  <a:pt x="4187705" y="3152993"/>
                </a:lnTo>
                <a:lnTo>
                  <a:pt x="0" y="31529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5868965" y="3202873"/>
            <a:ext cx="3794695" cy="3072122"/>
          </a:xfrm>
          <a:custGeom>
            <a:avLst/>
            <a:gdLst/>
            <a:ahLst/>
            <a:cxnLst/>
            <a:rect l="l" t="t" r="r" b="b"/>
            <a:pathLst>
              <a:path w="3794695" h="3072122">
                <a:moveTo>
                  <a:pt x="0" y="0"/>
                </a:moveTo>
                <a:lnTo>
                  <a:pt x="3794695" y="0"/>
                </a:lnTo>
                <a:lnTo>
                  <a:pt x="3794695" y="3072122"/>
                </a:lnTo>
                <a:lnTo>
                  <a:pt x="0" y="30721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5804675" y="6274995"/>
            <a:ext cx="3923274" cy="3293915"/>
          </a:xfrm>
          <a:custGeom>
            <a:avLst/>
            <a:gdLst/>
            <a:ahLst/>
            <a:cxnLst/>
            <a:rect l="l" t="t" r="r" b="b"/>
            <a:pathLst>
              <a:path w="3923274" h="3293915">
                <a:moveTo>
                  <a:pt x="0" y="0"/>
                </a:moveTo>
                <a:lnTo>
                  <a:pt x="3923274" y="0"/>
                </a:lnTo>
                <a:lnTo>
                  <a:pt x="3923274" y="3293915"/>
                </a:lnTo>
                <a:lnTo>
                  <a:pt x="0" y="3293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57752" y="6355866"/>
            <a:ext cx="3951990" cy="3298265"/>
          </a:xfrm>
          <a:custGeom>
            <a:avLst/>
            <a:gdLst/>
            <a:ahLst/>
            <a:cxnLst/>
            <a:rect l="l" t="t" r="r" b="b"/>
            <a:pathLst>
              <a:path w="3951990" h="3298265">
                <a:moveTo>
                  <a:pt x="0" y="0"/>
                </a:moveTo>
                <a:lnTo>
                  <a:pt x="3951990" y="0"/>
                </a:lnTo>
                <a:lnTo>
                  <a:pt x="3951990" y="3298265"/>
                </a:lnTo>
                <a:lnTo>
                  <a:pt x="0" y="32982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Content Placeholder 13">
            <a:extLst>
              <a:ext uri="{FF2B5EF4-FFF2-40B4-BE49-F238E27FC236}">
                <a16:creationId xmlns:a16="http://schemas.microsoft.com/office/drawing/2014/main" id="{54D8F361-235D-2B82-01D8-CD89045DECCE}"/>
              </a:ext>
            </a:extLst>
          </p:cNvPr>
          <p:cNvSpPr txBox="1">
            <a:spLocks/>
          </p:cNvSpPr>
          <p:nvPr/>
        </p:nvSpPr>
        <p:spPr>
          <a:xfrm>
            <a:off x="10400255" y="3202873"/>
            <a:ext cx="5421255" cy="593580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000" err="1">
                <a:ln w="63500">
                  <a:noFill/>
                </a:ln>
                <a:solidFill>
                  <a:srgbClr val="1C98ED"/>
                </a:solidFill>
                <a:latin typeface="Quicksand Medium" pitchFamily="2" charset="-93"/>
              </a:rPr>
              <a:t>Cái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này</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để</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mọi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người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thay</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đổi</a:t>
            </a:r>
            <a:r>
              <a:rPr lang="en-US" sz="5000">
                <a:ln w="63500">
                  <a:noFill/>
                </a:ln>
                <a:solidFill>
                  <a:srgbClr val="1C98ED"/>
                </a:solidFill>
                <a:latin typeface="Quicksand Medium" pitchFamily="2" charset="-93"/>
              </a:rPr>
              <a:t> icon </a:t>
            </a:r>
            <a:r>
              <a:rPr lang="en-US" sz="5000" err="1">
                <a:ln w="63500">
                  <a:noFill/>
                </a:ln>
                <a:solidFill>
                  <a:srgbClr val="1C98ED"/>
                </a:solidFill>
                <a:latin typeface="Quicksand Medium" pitchFamily="2" charset="-93"/>
              </a:rPr>
              <a:t>đầu</a:t>
            </a:r>
            <a:r>
              <a:rPr lang="en-US" sz="5000">
                <a:ln w="63500">
                  <a:noFill/>
                </a:ln>
                <a:solidFill>
                  <a:srgbClr val="1C98ED"/>
                </a:solidFill>
                <a:latin typeface="Quicksand Medium" pitchFamily="2" charset="-93"/>
              </a:rPr>
              <a:t> slide </a:t>
            </a:r>
            <a:r>
              <a:rPr lang="en-US" sz="5000" err="1">
                <a:ln w="63500">
                  <a:noFill/>
                </a:ln>
                <a:solidFill>
                  <a:srgbClr val="1C98ED"/>
                </a:solidFill>
                <a:latin typeface="Quicksand Medium" pitchFamily="2" charset="-93"/>
              </a:rPr>
              <a:t>thì</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có</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thể</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thay</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đổi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nha</a:t>
            </a:r>
            <a:r>
              <a:rPr lang="en-US" sz="5000">
                <a:ln w="63500">
                  <a:noFill/>
                </a:ln>
                <a:solidFill>
                  <a:srgbClr val="1C98ED"/>
                </a:solidFill>
                <a:latin typeface="Quicksand Medium" pitchFamily="2" charset="-93"/>
              </a:rPr>
              <a:t>.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2298188024"/>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3566787895"/>
              </p:ext>
            </p:extLst>
          </p:nvPr>
        </p:nvGraphicFramePr>
        <p:xfrm>
          <a:off x="4651734" y="6610662"/>
          <a:ext cx="1108679" cy="110184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0184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132669246"/>
              </p:ext>
            </p:extLst>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2885131551"/>
              </p:ext>
            </p:extLst>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2429202310"/>
              </p:ext>
            </p:extLst>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3670303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212709892"/>
              </p:ext>
            </p:extLst>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3399129530"/>
              </p:ext>
            </p:extLst>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6579559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895033390"/>
              </p:ext>
            </p:extLst>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3880066654"/>
              </p:ext>
            </p:extLst>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267753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964809" y="1739947"/>
            <a:ext cx="7264429" cy="1163380"/>
          </a:xfrm>
        </p:spPr>
        <p:txBody>
          <a:bodyPr>
            <a:normAutofit fontScale="92500" lnSpcReduction="10000"/>
          </a:bodyPr>
          <a:lstStyle/>
          <a:p>
            <a:pPr algn="ctr"/>
            <a:r>
              <a:rPr lang="vi-VN" sz="4000">
                <a:solidFill>
                  <a:srgbClr val="1C98ED"/>
                </a:solidFill>
                <a:latin typeface="DVN - Titan One" panose="02000000000000000000" pitchFamily="2" charset="0"/>
              </a:rPr>
              <a:t>1. Các giải thuật tìm kiếm (SEARCH)</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lnSpcReduction="10000"/>
          </a:bodyPr>
          <a:lstStyle/>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1.0 Bài toán tìm kiếm</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1.2 Tìm kiếm nhị phân (Binary Search)</a:t>
            </a: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28864" y="1815199"/>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2. Các giải thuật sắp xếp (SORT)</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lnSpcReduction="10000"/>
          </a:bodyPr>
          <a:lstStyle/>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2.0 Bài toán sắp xếp</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2.1 Chọn trực tiếp (Selection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2.2 Chèn trực tiếp (Insertion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2.3 Đổi chỗ trực tiếp (Interchange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2.4 Nổi bọt (Bubble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2.5 Vun đống (Heap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2.6 Trộn (Merge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2.7 Nhanh (Quick Sort)</a:t>
            </a: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933580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235111535"/>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4282671473"/>
              </p:ext>
            </p:extLst>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9" name="Table 4">
            <a:extLst>
              <a:ext uri="{FF2B5EF4-FFF2-40B4-BE49-F238E27FC236}">
                <a16:creationId xmlns:a16="http://schemas.microsoft.com/office/drawing/2014/main" id="{E3DF509A-1BDF-4636-27F9-F494A0A47750}"/>
              </a:ext>
            </a:extLst>
          </p:cNvPr>
          <p:cNvGraphicFramePr>
            <a:graphicFrameLocks noGrp="1"/>
          </p:cNvGraphicFramePr>
          <p:nvPr>
            <p:extLst>
              <p:ext uri="{D42A27DB-BD31-4B8C-83A1-F6EECF244321}">
                <p14:modId xmlns:p14="http://schemas.microsoft.com/office/powerpoint/2010/main" val="2064064121"/>
              </p:ext>
            </p:extLst>
          </p:nvPr>
        </p:nvGraphicFramePr>
        <p:xfrm>
          <a:off x="8875634" y="3111490"/>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4859868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714349827"/>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017912776"/>
              </p:ext>
            </p:extLst>
          </p:nvPr>
        </p:nvGraphicFramePr>
        <p:xfrm>
          <a:off x="8875634"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9" name="Table 4">
            <a:extLst>
              <a:ext uri="{FF2B5EF4-FFF2-40B4-BE49-F238E27FC236}">
                <a16:creationId xmlns:a16="http://schemas.microsoft.com/office/drawing/2014/main" id="{E3DF509A-1BDF-4636-27F9-F494A0A47750}"/>
              </a:ext>
            </a:extLst>
          </p:cNvPr>
          <p:cNvGraphicFramePr>
            <a:graphicFrameLocks noGrp="1"/>
          </p:cNvGraphicFramePr>
          <p:nvPr/>
        </p:nvGraphicFramePr>
        <p:xfrm>
          <a:off x="8875634" y="3111490"/>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7151396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3388241648"/>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896698990"/>
              </p:ext>
            </p:extLst>
          </p:nvPr>
        </p:nvGraphicFramePr>
        <p:xfrm>
          <a:off x="8875634"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9" name="Table 4">
            <a:extLst>
              <a:ext uri="{FF2B5EF4-FFF2-40B4-BE49-F238E27FC236}">
                <a16:creationId xmlns:a16="http://schemas.microsoft.com/office/drawing/2014/main" id="{E3DF509A-1BDF-4636-27F9-F494A0A47750}"/>
              </a:ext>
            </a:extLst>
          </p:cNvPr>
          <p:cNvGraphicFramePr>
            <a:graphicFrameLocks noGrp="1"/>
          </p:cNvGraphicFramePr>
          <p:nvPr/>
        </p:nvGraphicFramePr>
        <p:xfrm>
          <a:off x="8875634" y="3111490"/>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332250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888125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185103199"/>
              </p:ext>
            </p:extLst>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2826560800"/>
              </p:ext>
            </p:extLst>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2176625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312232505"/>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3024943760"/>
              </p:ext>
            </p:extLst>
          </p:nvPr>
        </p:nvGraphicFramePr>
        <p:xfrm>
          <a:off x="888125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5427161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3155444203"/>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888125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20" name="Table 19">
            <a:extLst>
              <a:ext uri="{FF2B5EF4-FFF2-40B4-BE49-F238E27FC236}">
                <a16:creationId xmlns:a16="http://schemas.microsoft.com/office/drawing/2014/main" id="{A3E25CEF-6E15-94E3-B40D-8A43FD8FED12}"/>
              </a:ext>
            </a:extLst>
          </p:cNvPr>
          <p:cNvGraphicFramePr>
            <a:graphicFrameLocks noGrp="1"/>
          </p:cNvGraphicFramePr>
          <p:nvPr/>
        </p:nvGraphicFramePr>
        <p:xfrm>
          <a:off x="6796379" y="3085515"/>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1</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0951181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386198158"/>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583174333"/>
              </p:ext>
            </p:extLst>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20" name="Table 19">
            <a:extLst>
              <a:ext uri="{FF2B5EF4-FFF2-40B4-BE49-F238E27FC236}">
                <a16:creationId xmlns:a16="http://schemas.microsoft.com/office/drawing/2014/main" id="{A3E25CEF-6E15-94E3-B40D-8A43FD8FED12}"/>
              </a:ext>
            </a:extLst>
          </p:cNvPr>
          <p:cNvGraphicFramePr>
            <a:graphicFrameLocks noGrp="1"/>
          </p:cNvGraphicFramePr>
          <p:nvPr/>
        </p:nvGraphicFramePr>
        <p:xfrm>
          <a:off x="6796379" y="3085515"/>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1</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7119548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915837975"/>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631851691"/>
              </p:ext>
            </p:extLst>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20" name="Table 19">
            <a:extLst>
              <a:ext uri="{FF2B5EF4-FFF2-40B4-BE49-F238E27FC236}">
                <a16:creationId xmlns:a16="http://schemas.microsoft.com/office/drawing/2014/main" id="{A3E25CEF-6E15-94E3-B40D-8A43FD8FED12}"/>
              </a:ext>
            </a:extLst>
          </p:cNvPr>
          <p:cNvGraphicFramePr>
            <a:graphicFrameLocks noGrp="1"/>
          </p:cNvGraphicFramePr>
          <p:nvPr/>
        </p:nvGraphicFramePr>
        <p:xfrm>
          <a:off x="6796379" y="3085515"/>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1</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555735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301813092"/>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716217964"/>
              </p:ext>
            </p:extLst>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267640342"/>
              </p:ext>
            </p:extLst>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7910262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17521758"/>
              </p:ext>
            </p:extLst>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41537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3215828"/>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1.0 Bài toán tìm kiếm</a:t>
            </a:r>
          </a:p>
          <a:p>
            <a:pPr>
              <a:spcBef>
                <a:spcPts val="700"/>
              </a:spcBef>
              <a:buClr>
                <a:srgbClr val="4C59D2"/>
              </a:buClr>
              <a:buNone/>
            </a:pP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Cho danh sách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gồm n phần tử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0</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1</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n-1</a:t>
            </a:r>
          </a:p>
          <a:p>
            <a:pPr>
              <a:spcBef>
                <a:spcPts val="700"/>
              </a:spcBef>
              <a:buClr>
                <a:srgbClr val="4C59D2"/>
              </a:buClr>
              <a:buNone/>
            </a:pP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Tìm phần tử có giá trị khóa là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x</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trong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Nếu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có giá trị khóa là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x</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thì trả về chỉ số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7328254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212798189"/>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612679035"/>
              </p:ext>
            </p:extLst>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p>
                    <a:p>
                      <a:pPr algn="ctr"/>
                      <a:r>
                        <a:rPr lang="en-US" sz="2800">
                          <a:solidFill>
                            <a:schemeClr val="tx1"/>
                          </a:solidFill>
                          <a:latin typeface="Source Sans Pro SemiBold" panose="020B0603030403020204" pitchFamily="34" charset="0"/>
                          <a:ea typeface="Source Sans Pro SemiBold" panose="020B0603030403020204" pitchFamily="34" charset="0"/>
                        </a:rPr>
                        <a:t>m=2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1672110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3118106818"/>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4019598740"/>
              </p:ext>
            </p:extLst>
          </p:nvPr>
        </p:nvGraphicFramePr>
        <p:xfrm>
          <a:off x="7814498"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p>
                    <a:p>
                      <a:pPr algn="ctr"/>
                      <a:r>
                        <a:rPr lang="en-US" sz="2800">
                          <a:solidFill>
                            <a:schemeClr val="tx1"/>
                          </a:solidFill>
                          <a:latin typeface="Source Sans Pro SemiBold" panose="020B0603030403020204" pitchFamily="34" charset="0"/>
                          <a:ea typeface="Source Sans Pro SemiBold" panose="020B0603030403020204" pitchFamily="34" charset="0"/>
                        </a:rPr>
                        <a:t>m=2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4939809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4154782829"/>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609019057"/>
              </p:ext>
            </p:extLst>
          </p:nvPr>
        </p:nvGraphicFramePr>
        <p:xfrm>
          <a:off x="7814498"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p>
                    <a:p>
                      <a:pPr algn="ctr"/>
                      <a:r>
                        <a:rPr lang="en-US" sz="2800">
                          <a:solidFill>
                            <a:schemeClr val="tx1"/>
                          </a:solidFill>
                          <a:latin typeface="Source Sans Pro SemiBold" panose="020B0603030403020204" pitchFamily="34" charset="0"/>
                          <a:ea typeface="Source Sans Pro SemiBold" panose="020B0603030403020204" pitchFamily="34" charset="0"/>
                        </a:rPr>
                        <a:t>m=2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738226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7">
            <a:extLst>
              <a:ext uri="{FF2B5EF4-FFF2-40B4-BE49-F238E27FC236}">
                <a16:creationId xmlns:a16="http://schemas.microsoft.com/office/drawing/2014/main" id="{DCB6701E-7497-8407-0FA6-85CB5277EDB5}"/>
              </a:ext>
            </a:extLst>
          </p:cNvPr>
          <p:cNvGraphicFramePr>
            <a:graphicFrameLocks noGrp="1"/>
          </p:cNvGraphicFramePr>
          <p:nvPr>
            <p:extLst>
              <p:ext uri="{D42A27DB-BD31-4B8C-83A1-F6EECF244321}">
                <p14:modId xmlns:p14="http://schemas.microsoft.com/office/powerpoint/2010/main" val="3570036834"/>
              </p:ext>
            </p:extLst>
          </p:nvPr>
        </p:nvGraphicFramePr>
        <p:xfrm>
          <a:off x="7240252" y="4853164"/>
          <a:ext cx="3807495" cy="1359778"/>
        </p:xfrm>
        <a:graphic>
          <a:graphicData uri="http://schemas.openxmlformats.org/drawingml/2006/table">
            <a:tbl>
              <a:tblPr firstRow="1" bandRow="1">
                <a:tableStyleId>{5C22544A-7EE6-4342-B048-85BDC9FD1C3A}</a:tableStyleId>
              </a:tblPr>
              <a:tblGrid>
                <a:gridCol w="3807495">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i = m = 2</a:t>
                      </a:r>
                    </a:p>
                    <a:p>
                      <a:pPr algn="ctr"/>
                      <a:r>
                        <a:rPr lang="en-US" sz="4000">
                          <a:solidFill>
                            <a:schemeClr val="tx1"/>
                          </a:solidFill>
                          <a:latin typeface="Source Sans Pro SemiBold" panose="020B0603030403020204" pitchFamily="34" charset="0"/>
                          <a:ea typeface="Source Sans Pro SemiBold" panose="020B0603030403020204" pitchFamily="34" charset="0"/>
                        </a:rPr>
                        <a:t>A[i] = x = 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3941902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028180276"/>
              </p:ext>
            </p:extLst>
          </p:nvPr>
        </p:nvGraphicFramePr>
        <p:xfrm>
          <a:off x="4775948" y="3456838"/>
          <a:ext cx="691205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3951606747"/>
              </p:ext>
            </p:extLst>
          </p:nvPr>
        </p:nvGraphicFramePr>
        <p:xfrm>
          <a:off x="477594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4976691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055602464"/>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580697720"/>
              </p:ext>
            </p:extLst>
          </p:nvPr>
        </p:nvGraphicFramePr>
        <p:xfrm>
          <a:off x="1168799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6313131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4215474655"/>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nvGraphicFramePr>
        <p:xfrm>
          <a:off x="1168799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8326639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17865908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159869415"/>
              </p:ext>
            </p:extLst>
          </p:nvPr>
        </p:nvGraphicFramePr>
        <p:xfrm>
          <a:off x="11703836"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6057719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529811807"/>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4131023356"/>
              </p:ext>
            </p:extLst>
          </p:nvPr>
        </p:nvGraphicFramePr>
        <p:xfrm>
          <a:off x="615835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5587616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757781008"/>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8534776"/>
              </p:ext>
            </p:extLst>
          </p:nvPr>
        </p:nvGraphicFramePr>
        <p:xfrm>
          <a:off x="615835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30195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04229" y="3215828"/>
            <a:ext cx="16279543"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marL="0" indent="0">
              <a:lnSpc>
                <a:spcPct val="150000"/>
              </a:lnSpc>
              <a:buNone/>
            </a:pPr>
            <a:r>
              <a:rPr lang="vi-VN" sz="3600">
                <a:solidFill>
                  <a:srgbClr val="FF0000"/>
                </a:solidFill>
                <a:latin typeface="Source Sans Pro SemiBold" panose="020B0603030403020204" pitchFamily="34" charset="0"/>
                <a:ea typeface="Source Sans Pro SemiBold" panose="020B0603030403020204" pitchFamily="34" charset="0"/>
              </a:rPr>
              <a:t>- Điều kiện: </a:t>
            </a:r>
            <a:r>
              <a:rPr lang="vi-VN" sz="3600">
                <a:solidFill>
                  <a:srgbClr val="1C98ED"/>
                </a:solidFill>
                <a:latin typeface="Source Sans Pro SemiBold" panose="020B0603030403020204" pitchFamily="34" charset="0"/>
                <a:ea typeface="Source Sans Pro SemiBold" panose="020B0603030403020204" pitchFamily="34" charset="0"/>
              </a:rPr>
              <a:t>Danh sách </a:t>
            </a:r>
            <a:r>
              <a:rPr lang="vi-VN" sz="3600">
                <a:solidFill>
                  <a:srgbClr val="FF0000"/>
                </a:solidFill>
                <a:latin typeface="Source Sans Pro SemiBold" panose="020B0603030403020204" pitchFamily="34" charset="0"/>
                <a:ea typeface="Source Sans Pro SemiBold" panose="020B0603030403020204" pitchFamily="34" charset="0"/>
              </a:rPr>
              <a:t>A </a:t>
            </a:r>
            <a:r>
              <a:rPr lang="vi-VN" sz="3600">
                <a:solidFill>
                  <a:srgbClr val="1C98ED"/>
                </a:solidFill>
                <a:latin typeface="Source Sans Pro SemiBold" panose="020B0603030403020204" pitchFamily="34" charset="0"/>
                <a:ea typeface="Source Sans Pro SemiBold" panose="020B0603030403020204" pitchFamily="34" charset="0"/>
              </a:rPr>
              <a:t>chưa có thứ tự </a:t>
            </a:r>
          </a:p>
          <a:p>
            <a:pPr marL="0" indent="0">
              <a:lnSpc>
                <a:spcPct val="150000"/>
              </a:lnSpc>
              <a:buNone/>
            </a:pPr>
            <a:r>
              <a:rPr lang="vi-VN" sz="3600">
                <a:solidFill>
                  <a:srgbClr val="1C98ED"/>
                </a:solidFill>
                <a:latin typeface="Source Sans Pro SemiBold" panose="020B0603030403020204" pitchFamily="34" charset="0"/>
                <a:ea typeface="Source Sans Pro SemiBold" panose="020B0603030403020204" pitchFamily="34" charset="0"/>
              </a:rPr>
              <a:t>(Nếu danh sách A đã có thứ tự nên dùng Binary Search sẽ tối ưu hơn)</a:t>
            </a:r>
          </a:p>
          <a:p>
            <a:pPr marL="0" indent="0">
              <a:lnSpc>
                <a:spcPct val="150000"/>
              </a:lnSpc>
              <a:buNone/>
            </a:pPr>
            <a:r>
              <a:rPr lang="vi-VN" sz="3600">
                <a:solidFill>
                  <a:srgbClr val="FF0000"/>
                </a:solidFill>
                <a:latin typeface="Source Sans Pro SemiBold" panose="020B0603030403020204" pitchFamily="34" charset="0"/>
                <a:ea typeface="Source Sans Pro SemiBold" panose="020B0603030403020204" pitchFamily="34" charset="0"/>
              </a:rPr>
              <a:t>- Ý tưởng: </a:t>
            </a:r>
            <a:r>
              <a:rPr 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uyệt toàn bộ 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để xác định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và trả về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nếu tồn tại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x</a:t>
            </a:r>
            <a:endParaRPr lang="vi-VN" sz="3600">
              <a:solidFill>
                <a:srgbClr val="1C98ED"/>
              </a:solidFill>
              <a:latin typeface="Source Sans Pro SemiBold" panose="020B0603030403020204" pitchFamily="34" charset="0"/>
              <a:ea typeface="Source Sans Pro SemiBold" panose="020B0603030403020204" pitchFamily="34" charset="0"/>
            </a:endParaRPr>
          </a:p>
          <a:p>
            <a:pPr marL="0" indent="0">
              <a:lnSpc>
                <a:spcPct val="150000"/>
              </a:lnSpc>
              <a:buNone/>
            </a:pPr>
            <a:r>
              <a:rPr lang="vi-VN" sz="3600">
                <a:solidFill>
                  <a:srgbClr val="FF0000"/>
                </a:solidFill>
                <a:latin typeface="Source Sans Pro SemiBold" panose="020B0603030403020204" pitchFamily="34" charset="0"/>
                <a:ea typeface="Source Sans Pro SemiBold" panose="020B0603030403020204" pitchFamily="34" charset="0"/>
              </a:rPr>
              <a:t>- Phân tích: </a:t>
            </a:r>
            <a:r>
              <a:rPr lang="vi-VN" sz="3600">
                <a:solidFill>
                  <a:srgbClr val="1C98ED"/>
                </a:solidFill>
                <a:latin typeface="Source Sans Pro SemiBold" panose="020B0603030403020204" pitchFamily="34" charset="0"/>
                <a:ea typeface="Source Sans Pro SemiBold" panose="020B0603030403020204" pitchFamily="34" charset="0"/>
              </a:rPr>
              <a:t>Không có thông tin nào ngoài thông tin có được khi so sánh </a:t>
            </a:r>
            <a:r>
              <a:rPr lang="vi-VN" sz="3600">
                <a:solidFill>
                  <a:srgbClr val="FF0000"/>
                </a:solidFill>
                <a:latin typeface="Source Sans Pro SemiBold" panose="020B0603030403020204" pitchFamily="34" charset="0"/>
                <a:ea typeface="Source Sans Pro SemiBold" panose="020B0603030403020204" pitchFamily="34" charset="0"/>
              </a:rPr>
              <a:t>x</a:t>
            </a:r>
            <a:r>
              <a:rPr lang="vi-VN" sz="3600">
                <a:solidFill>
                  <a:srgbClr val="1C98ED"/>
                </a:solidFill>
                <a:latin typeface="Source Sans Pro SemiBold" panose="020B0603030403020204" pitchFamily="34" charset="0"/>
                <a:ea typeface="Source Sans Pro SemiBold" panose="020B0603030403020204" pitchFamily="34" charset="0"/>
              </a:rPr>
              <a:t> với giá trị khóa của </a:t>
            </a:r>
            <a:r>
              <a:rPr lang="en-US" altLang="en-US" sz="3600" b="1" i="1">
                <a:solidFill>
                  <a:srgbClr val="FF0000"/>
                </a:solidFill>
                <a:latin typeface="Arial" panose="020B0604020202020204" pitchFamily="34" charset="0"/>
                <a:cs typeface="Arial" panose="020B0604020202020204" pitchFamily="34" charset="0"/>
              </a:rPr>
              <a:t>a</a:t>
            </a:r>
            <a:r>
              <a:rPr lang="en-US" altLang="en-US" sz="3600" b="1" i="1" baseline="-25000">
                <a:solidFill>
                  <a:srgbClr val="FF0000"/>
                </a:solidFill>
                <a:latin typeface="Arial" panose="020B0604020202020204" pitchFamily="34" charset="0"/>
                <a:cs typeface="Arial" panose="020B0604020202020204" pitchFamily="34" charset="0"/>
              </a:rPr>
              <a:t>i</a:t>
            </a: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633690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180412849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nvGraphicFramePr>
        <p:xfrm>
          <a:off x="615835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1385508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893361490"/>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856865045"/>
              </p:ext>
            </p:extLst>
          </p:nvPr>
        </p:nvGraphicFramePr>
        <p:xfrm>
          <a:off x="7506803"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6134753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458124848"/>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826686052"/>
              </p:ext>
            </p:extLst>
          </p:nvPr>
        </p:nvGraphicFramePr>
        <p:xfrm>
          <a:off x="7506803"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187759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44764022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3633138383"/>
              </p:ext>
            </p:extLst>
          </p:nvPr>
        </p:nvGraphicFramePr>
        <p:xfrm>
          <a:off x="7506803"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3259542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97910181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461793663"/>
              </p:ext>
            </p:extLst>
          </p:nvPr>
        </p:nvGraphicFramePr>
        <p:xfrm>
          <a:off x="892317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5738186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16762862"/>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497831557"/>
              </p:ext>
            </p:extLst>
          </p:nvPr>
        </p:nvGraphicFramePr>
        <p:xfrm>
          <a:off x="892317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1101633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804631912"/>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160552087"/>
              </p:ext>
            </p:extLst>
          </p:nvPr>
        </p:nvGraphicFramePr>
        <p:xfrm>
          <a:off x="892317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20437285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665323870"/>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641521103"/>
              </p:ext>
            </p:extLst>
          </p:nvPr>
        </p:nvGraphicFramePr>
        <p:xfrm>
          <a:off x="1028700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41150568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419998930"/>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3011561392"/>
              </p:ext>
            </p:extLst>
          </p:nvPr>
        </p:nvGraphicFramePr>
        <p:xfrm>
          <a:off x="1028700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42413275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917118234"/>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244072082"/>
              </p:ext>
            </p:extLst>
          </p:nvPr>
        </p:nvGraphicFramePr>
        <p:xfrm>
          <a:off x="1028700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75564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86725" y="3215828"/>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vào</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giá trị khóa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tìm.</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ra</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Chỉ số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của phần tử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giá trị khóa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trường hợp</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không tìm thấy</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-1</a:t>
            </a:r>
          </a:p>
          <a:p>
            <a:pPr marL="0" indent="0">
              <a:lnSpc>
                <a:spcPct val="150000"/>
              </a:lnSpc>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517911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4114288405"/>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865826070"/>
              </p:ext>
            </p:extLst>
          </p:nvPr>
        </p:nvGraphicFramePr>
        <p:xfrm>
          <a:off x="1167178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7554538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554667932"/>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nvGraphicFramePr>
        <p:xfrm>
          <a:off x="1167178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256460808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81557" y="766589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2">
            <a:extLst>
              <a:ext uri="{FF2B5EF4-FFF2-40B4-BE49-F238E27FC236}">
                <a16:creationId xmlns:a16="http://schemas.microsoft.com/office/drawing/2014/main" id="{50F26B9A-0D47-32D4-4AC5-34D3F73E7064}"/>
              </a:ext>
            </a:extLst>
          </p:cNvPr>
          <p:cNvGraphicFramePr>
            <a:graphicFrameLocks noGrp="1"/>
          </p:cNvGraphicFramePr>
          <p:nvPr>
            <p:extLst>
              <p:ext uri="{D42A27DB-BD31-4B8C-83A1-F6EECF244321}">
                <p14:modId xmlns:p14="http://schemas.microsoft.com/office/powerpoint/2010/main" val="1487413299"/>
              </p:ext>
            </p:extLst>
          </p:nvPr>
        </p:nvGraphicFramePr>
        <p:xfrm>
          <a:off x="7240252" y="4618584"/>
          <a:ext cx="3807495" cy="1920240"/>
        </p:xfrm>
        <a:graphic>
          <a:graphicData uri="http://schemas.openxmlformats.org/drawingml/2006/table">
            <a:tbl>
              <a:tblPr firstRow="1" bandRow="1">
                <a:tableStyleId>{5C22544A-7EE6-4342-B048-85BDC9FD1C3A}</a:tableStyleId>
              </a:tblPr>
              <a:tblGrid>
                <a:gridCol w="3807495">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i = n = 4</a:t>
                      </a:r>
                    </a:p>
                    <a:p>
                      <a:pPr algn="ctr"/>
                      <a:r>
                        <a:rPr lang="en-US" sz="4000">
                          <a:solidFill>
                            <a:schemeClr val="tx1"/>
                          </a:solidFill>
                          <a:latin typeface="Source Sans Pro SemiBold" panose="020B0603030403020204" pitchFamily="34" charset="0"/>
                          <a:ea typeface="Source Sans Pro SemiBold" panose="020B0603030403020204" pitchFamily="34" charset="0"/>
                        </a:rPr>
                        <a:t>A[i] = x = 9</a:t>
                      </a:r>
                    </a:p>
                    <a:p>
                      <a:pPr algn="ctr"/>
                      <a:r>
                        <a:rPr lang="en-US" sz="4000">
                          <a:solidFill>
                            <a:schemeClr val="tx1"/>
                          </a:solidFill>
                          <a:latin typeface="Source Sans Pro SemiBold" panose="020B0603030403020204" pitchFamily="34" charset="0"/>
                          <a:ea typeface="Source Sans Pro SemiBold" panose="020B0603030403020204" pitchFamily="34" charset="0"/>
                        </a:rPr>
                        <a:t>Return -1 </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2281980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671881" y="-6759705"/>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3">
              <a:extLst>
                <a:ext uri="{96DAC541-7B7A-43D3-8B79-37D633B846F1}">
                  <asvg:svgBlip xmlns:asvg="http://schemas.microsoft.com/office/drawing/2016/SVG/main" r:embed="rId4"/>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6" name="Group 6"/>
          <p:cNvGrpSpPr/>
          <p:nvPr/>
        </p:nvGrpSpPr>
        <p:grpSpPr>
          <a:xfrm>
            <a:off x="402517" y="3202873"/>
            <a:ext cx="9827538" cy="6712886"/>
            <a:chOff x="0" y="0"/>
            <a:chExt cx="2588323" cy="1768003"/>
          </a:xfrm>
        </p:grpSpPr>
        <p:sp>
          <p:nvSpPr>
            <p:cNvPr id="7" name="Freeform 7"/>
            <p:cNvSpPr/>
            <p:nvPr/>
          </p:nvSpPr>
          <p:spPr>
            <a:xfrm>
              <a:off x="0" y="0"/>
              <a:ext cx="2588323" cy="1768003"/>
            </a:xfrm>
            <a:custGeom>
              <a:avLst/>
              <a:gdLst/>
              <a:ahLst/>
              <a:cxnLst/>
              <a:rect l="l" t="t" r="r" b="b"/>
              <a:pathLst>
                <a:path w="2588323" h="1768003">
                  <a:moveTo>
                    <a:pt x="40177" y="0"/>
                  </a:moveTo>
                  <a:lnTo>
                    <a:pt x="2548146" y="0"/>
                  </a:lnTo>
                  <a:cubicBezTo>
                    <a:pt x="2570335" y="0"/>
                    <a:pt x="2588323" y="17988"/>
                    <a:pt x="2588323" y="40177"/>
                  </a:cubicBezTo>
                  <a:lnTo>
                    <a:pt x="2588323" y="1727826"/>
                  </a:lnTo>
                  <a:cubicBezTo>
                    <a:pt x="2588323" y="1750015"/>
                    <a:pt x="2570335" y="1768003"/>
                    <a:pt x="2548146" y="1768003"/>
                  </a:cubicBezTo>
                  <a:lnTo>
                    <a:pt x="40177" y="1768003"/>
                  </a:lnTo>
                  <a:cubicBezTo>
                    <a:pt x="17988" y="1768003"/>
                    <a:pt x="0" y="1750015"/>
                    <a:pt x="0" y="1727826"/>
                  </a:cubicBezTo>
                  <a:lnTo>
                    <a:pt x="0" y="40177"/>
                  </a:lnTo>
                  <a:cubicBezTo>
                    <a:pt x="0" y="17988"/>
                    <a:pt x="17988" y="0"/>
                    <a:pt x="40177" y="0"/>
                  </a:cubicBezTo>
                  <a:close/>
                </a:path>
              </a:pathLst>
            </a:custGeom>
            <a:solidFill>
              <a:srgbClr val="FFF9F5"/>
            </a:solidFill>
            <a:ln w="47625" cap="rnd">
              <a:solidFill>
                <a:srgbClr val="4B96FA"/>
              </a:solidFill>
              <a:prstDash val="lgDash"/>
              <a:round/>
            </a:ln>
          </p:spPr>
          <p:txBody>
            <a:bodyPr/>
            <a:lstStyle/>
            <a:p>
              <a:endParaRPr lang="en-US"/>
            </a:p>
          </p:txBody>
        </p:sp>
        <p:sp>
          <p:nvSpPr>
            <p:cNvPr id="8" name="TextBox 8"/>
            <p:cNvSpPr txBox="1"/>
            <p:nvPr/>
          </p:nvSpPr>
          <p:spPr>
            <a:xfrm>
              <a:off x="0" y="-38100"/>
              <a:ext cx="2588323" cy="180610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flipH="1">
            <a:off x="-578844" y="447010"/>
            <a:ext cx="3533158" cy="2755863"/>
          </a:xfrm>
          <a:custGeom>
            <a:avLst/>
            <a:gdLst/>
            <a:ahLst/>
            <a:cxnLst/>
            <a:rect l="l" t="t" r="r" b="b"/>
            <a:pathLst>
              <a:path w="3533158" h="2755863">
                <a:moveTo>
                  <a:pt x="3533159" y="0"/>
                </a:moveTo>
                <a:lnTo>
                  <a:pt x="0" y="0"/>
                </a:lnTo>
                <a:lnTo>
                  <a:pt x="0" y="2755863"/>
                </a:lnTo>
                <a:lnTo>
                  <a:pt x="3533159" y="2755863"/>
                </a:lnTo>
                <a:lnTo>
                  <a:pt x="3533159" y="0"/>
                </a:lnTo>
                <a:close/>
              </a:path>
            </a:pathLst>
          </a:custGeom>
          <a:blipFill>
            <a:blip r:embed="rId7"/>
            <a:stretch>
              <a:fillRect/>
            </a:stretch>
          </a:blipFill>
        </p:spPr>
        <p:txBody>
          <a:bodyPr/>
          <a:lstStyle/>
          <a:p>
            <a:endParaRPr lang="en-US"/>
          </a:p>
        </p:txBody>
      </p:sp>
      <p:sp>
        <p:nvSpPr>
          <p:cNvPr id="11" name="Freeform 11"/>
          <p:cNvSpPr/>
          <p:nvPr/>
        </p:nvSpPr>
        <p:spPr>
          <a:xfrm rot="961144">
            <a:off x="11151479" y="1882755"/>
            <a:ext cx="822322" cy="987775"/>
          </a:xfrm>
          <a:custGeom>
            <a:avLst/>
            <a:gdLst/>
            <a:ahLst/>
            <a:cxnLst/>
            <a:rect l="l" t="t" r="r" b="b"/>
            <a:pathLst>
              <a:path w="822322" h="987775">
                <a:moveTo>
                  <a:pt x="0" y="0"/>
                </a:moveTo>
                <a:lnTo>
                  <a:pt x="822323" y="0"/>
                </a:lnTo>
                <a:lnTo>
                  <a:pt x="822323" y="987775"/>
                </a:lnTo>
                <a:lnTo>
                  <a:pt x="0" y="9877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itle 12">
            <a:extLst>
              <a:ext uri="{FF2B5EF4-FFF2-40B4-BE49-F238E27FC236}">
                <a16:creationId xmlns:a16="http://schemas.microsoft.com/office/drawing/2014/main" id="{E7280982-8607-F7CF-6589-41D7072CAE07}"/>
              </a:ext>
            </a:extLst>
          </p:cNvPr>
          <p:cNvSpPr>
            <a:spLocks noGrp="1"/>
          </p:cNvSpPr>
          <p:nvPr>
            <p:ph type="title"/>
          </p:nvPr>
        </p:nvSpPr>
        <p:spPr>
          <a:xfrm>
            <a:off x="12069143" y="2658221"/>
            <a:ext cx="8032462" cy="4970558"/>
          </a:xfrm>
        </p:spPr>
        <p:txBody>
          <a:bodyPr>
            <a:noAutofit/>
          </a:bodyPr>
          <a:lstStyle/>
          <a:p>
            <a:pPr algn="l">
              <a:lnSpc>
                <a:spcPct val="150000"/>
              </a:lnSpc>
            </a:pPr>
            <a:r>
              <a:rPr lang="vi-VN" sz="9000">
                <a:ln w="63500">
                  <a:noFill/>
                </a:ln>
                <a:solidFill>
                  <a:schemeClr val="bg1"/>
                </a:solidFill>
                <a:latin typeface="DVN - Titan One" panose="02000000000000000000" pitchFamily="2" charset="0"/>
              </a:rPr>
              <a:t>NỘI</a:t>
            </a:r>
            <a:br>
              <a:rPr lang="vi-VN" sz="9000">
                <a:ln w="63500">
                  <a:noFill/>
                </a:ln>
                <a:solidFill>
                  <a:schemeClr val="bg1"/>
                </a:solidFill>
                <a:latin typeface="DVN - Titan One" panose="02000000000000000000" pitchFamily="2" charset="0"/>
              </a:rPr>
            </a:br>
            <a:r>
              <a:rPr lang="vi-VN" sz="9000">
                <a:ln w="63500">
                  <a:noFill/>
                </a:ln>
                <a:solidFill>
                  <a:schemeClr val="bg1"/>
                </a:solidFill>
                <a:latin typeface="DVN - Titan One" panose="02000000000000000000" pitchFamily="2" charset="0"/>
              </a:rPr>
              <a:t>	DUNG</a:t>
            </a:r>
            <a:br>
              <a:rPr lang="vi-VN" sz="9000">
                <a:ln w="63500">
                  <a:noFill/>
                </a:ln>
                <a:solidFill>
                  <a:schemeClr val="bg1"/>
                </a:solidFill>
                <a:latin typeface="DVN - Titan One" panose="02000000000000000000" pitchFamily="2" charset="0"/>
              </a:rPr>
            </a:br>
            <a:r>
              <a:rPr lang="vi-VN" sz="9000">
                <a:ln w="63500">
                  <a:noFill/>
                </a:ln>
                <a:solidFill>
                  <a:schemeClr val="bg1"/>
                </a:solidFill>
                <a:latin typeface="DVN - Titan One" panose="02000000000000000000" pitchFamily="2" charset="0"/>
              </a:rPr>
              <a:t>		CHÍNH</a:t>
            </a:r>
            <a:endParaRPr lang="en-US" sz="9000">
              <a:ln w="63500">
                <a:noFill/>
              </a:ln>
              <a:solidFill>
                <a:schemeClr val="bg1"/>
              </a:solidFill>
              <a:latin typeface="DVN - Titan One" panose="02000000000000000000" pitchFamily="2" charset="0"/>
            </a:endParaRPr>
          </a:p>
        </p:txBody>
      </p:sp>
      <p:sp>
        <p:nvSpPr>
          <p:cNvPr id="14" name="Content Placeholder 13">
            <a:extLst>
              <a:ext uri="{FF2B5EF4-FFF2-40B4-BE49-F238E27FC236}">
                <a16:creationId xmlns:a16="http://schemas.microsoft.com/office/drawing/2014/main" id="{DDF0EE71-00A5-C53C-DB43-BDAEB51B8CE7}"/>
              </a:ext>
            </a:extLst>
          </p:cNvPr>
          <p:cNvSpPr>
            <a:spLocks noGrp="1"/>
          </p:cNvSpPr>
          <p:nvPr>
            <p:ph idx="1"/>
          </p:nvPr>
        </p:nvSpPr>
        <p:spPr>
          <a:xfrm>
            <a:off x="762000" y="3591412"/>
            <a:ext cx="9306770" cy="5935807"/>
          </a:xfrm>
        </p:spPr>
        <p:txBody>
          <a:bodyPr>
            <a:normAutofit/>
          </a:bodyPr>
          <a:lstStyle/>
          <a:p>
            <a:pPr marL="914400" indent="-914400">
              <a:buFont typeface="+mj-lt"/>
              <a:buAutoNum type="arabicPeriod"/>
            </a:pPr>
            <a:r>
              <a:rPr lang="vi-VN" sz="4500">
                <a:ln w="63500">
                  <a:noFill/>
                </a:ln>
                <a:solidFill>
                  <a:srgbClr val="1C98ED"/>
                </a:solidFill>
                <a:latin typeface="Source Sans Pro SemiBold" panose="020B0603030403020204" pitchFamily="34" charset="0"/>
                <a:ea typeface="Source Sans Pro SemiBold" panose="020B0603030403020204" pitchFamily="34" charset="0"/>
              </a:rPr>
              <a:t>THUẬT TOÁN VÀ ĐỘ PHỨC TẠP</a:t>
            </a:r>
            <a:endParaRPr lang="en-US" sz="4500">
              <a:ln w="63500">
                <a:noFill/>
              </a:ln>
              <a:solidFill>
                <a:srgbClr val="1C98ED"/>
              </a:solidFill>
              <a:latin typeface="Source Sans Pro SemiBold" panose="020B0603030403020204" pitchFamily="34" charset="0"/>
              <a:ea typeface="Source Sans Pro SemiBold" panose="020B0603030403020204" pitchFamily="34" charset="0"/>
            </a:endParaRPr>
          </a:p>
          <a:p>
            <a:pPr marL="914400" indent="-914400">
              <a:buFont typeface="+mj-lt"/>
              <a:buAutoNum type="arabicPeriod"/>
            </a:pPr>
            <a:r>
              <a:rPr lang="en-US" sz="4500">
                <a:ln w="63500">
                  <a:noFill/>
                </a:ln>
                <a:solidFill>
                  <a:srgbClr val="1C98ED"/>
                </a:solidFill>
                <a:latin typeface="Source Sans Pro SemiBold" panose="020B0603030403020204" pitchFamily="34" charset="0"/>
                <a:ea typeface="Source Sans Pro SemiBold" panose="020B0603030403020204" pitchFamily="34" charset="0"/>
              </a:rPr>
              <a:t>SEARCH AND SORT</a:t>
            </a:r>
          </a:p>
          <a:p>
            <a:pPr marL="914400" indent="-914400">
              <a:buFont typeface="+mj-lt"/>
              <a:buAutoNum type="arabicPeriod"/>
            </a:pPr>
            <a:r>
              <a:rPr lang="en-US" sz="4500">
                <a:ln w="63500">
                  <a:noFill/>
                </a:ln>
                <a:solidFill>
                  <a:srgbClr val="1C98ED"/>
                </a:solidFill>
                <a:latin typeface="Source Sans Pro SemiBold" panose="020B0603030403020204" pitchFamily="34" charset="0"/>
                <a:ea typeface="Source Sans Pro SemiBold" panose="020B0603030403020204" pitchFamily="34" charset="0"/>
              </a:rPr>
              <a:t>LIST, STACK AND QUEUE</a:t>
            </a:r>
          </a:p>
          <a:p>
            <a:pPr marL="0" indent="0">
              <a:buNone/>
            </a:pPr>
            <a:endParaRPr lang="en-US" sz="4500">
              <a:ln w="63500">
                <a:noFill/>
              </a:ln>
              <a:solidFill>
                <a:srgbClr val="1C98ED"/>
              </a:solidFill>
              <a:latin typeface="Source Sans Pro SemiBold" panose="020B0603030403020204" pitchFamily="34" charset="0"/>
              <a:ea typeface="Source Sans Pro SemiBold" panose="020B0603030403020204" pitchFamily="34" charset="0"/>
            </a:endParaRPr>
          </a:p>
          <a:p>
            <a:pPr marL="914400" indent="-914400">
              <a:buFont typeface="+mj-lt"/>
              <a:buAutoNum type="arabicPeriod"/>
            </a:pPr>
            <a:endParaRPr lang="en-US" sz="4500">
              <a:ln w="63500">
                <a:noFill/>
              </a:ln>
              <a:solidFill>
                <a:srgbClr val="1C98ED"/>
              </a:solidFill>
              <a:latin typeface="Source Sans Pro SemiBold" panose="020B0603030403020204" pitchFamily="34" charset="0"/>
              <a:ea typeface="Source Sans Pro SemiBold" panose="020B0603030403020204" pitchFamily="34" charset="0"/>
            </a:endParaRPr>
          </a:p>
        </p:txBody>
      </p:sp>
      <p:sp>
        <p:nvSpPr>
          <p:cNvPr id="18" name="TextBox 17">
            <a:extLst>
              <a:ext uri="{FF2B5EF4-FFF2-40B4-BE49-F238E27FC236}">
                <a16:creationId xmlns:a16="http://schemas.microsoft.com/office/drawing/2014/main" id="{C7B9C725-9B5B-44C8-8BFF-A2A91ACCA95A}"/>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a:t>
            </a:fld>
            <a:endParaRPr lang="en-US" sz="5000">
              <a:solidFill>
                <a:schemeClr val="bg1"/>
              </a:solidFill>
              <a:latin typeface="Jumble" panose="02000503000000020004" pitchFamily="2" charset="0"/>
            </a:endParaRPr>
          </a:p>
        </p:txBody>
      </p:sp>
      <p:grpSp>
        <p:nvGrpSpPr>
          <p:cNvPr id="17" name="Group 20">
            <a:extLst>
              <a:ext uri="{FF2B5EF4-FFF2-40B4-BE49-F238E27FC236}">
                <a16:creationId xmlns:a16="http://schemas.microsoft.com/office/drawing/2014/main" id="{77E5A4CE-789D-AF47-27B9-754E79E5D13E}"/>
              </a:ext>
            </a:extLst>
          </p:cNvPr>
          <p:cNvGrpSpPr/>
          <p:nvPr/>
        </p:nvGrpSpPr>
        <p:grpSpPr>
          <a:xfrm>
            <a:off x="5815529" y="343778"/>
            <a:ext cx="6238624" cy="1369845"/>
            <a:chOff x="0" y="0"/>
            <a:chExt cx="8318165" cy="1826460"/>
          </a:xfrm>
        </p:grpSpPr>
        <p:sp>
          <p:nvSpPr>
            <p:cNvPr id="19" name="Freeform 21">
              <a:extLst>
                <a:ext uri="{FF2B5EF4-FFF2-40B4-BE49-F238E27FC236}">
                  <a16:creationId xmlns:a16="http://schemas.microsoft.com/office/drawing/2014/main" id="{FD683375-5A84-57A4-F94B-36081235732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20" name="Freeform 22">
              <a:extLst>
                <a:ext uri="{FF2B5EF4-FFF2-40B4-BE49-F238E27FC236}">
                  <a16:creationId xmlns:a16="http://schemas.microsoft.com/office/drawing/2014/main" id="{0802DDCF-D578-5DF2-24E0-52BCA4DAF2AE}"/>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86725" y="3215828"/>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i  0 </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while i &lt; n</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if A[i] = x then return i end if</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  i+1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end while</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return -1</a:t>
            </a:r>
            <a:endParaRPr lang="en-US" altLang="en-US" sz="3600">
              <a:solidFill>
                <a:srgbClr val="1C98ED"/>
              </a:solidFill>
              <a:latin typeface="Consolas" panose="020B0609020204030204" pitchFamily="49" charset="0"/>
            </a:endParaRPr>
          </a:p>
          <a:p>
            <a:pPr marL="0" indent="0">
              <a:lnSpc>
                <a:spcPct val="150000"/>
              </a:lnSpc>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92614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66802" y="3132553"/>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spcBef>
                <a:spcPts val="700"/>
              </a:spcBef>
              <a:buClr>
                <a:srgbClr val="4C59D2"/>
              </a:buClr>
              <a:buNone/>
            </a:pPr>
            <a:r>
              <a:rPr 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{1,3,2,9,7}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9.</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xác định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theo thuật toán tìm kiếm tuyến tính</a:t>
            </a:r>
          </a:p>
          <a:p>
            <a:pPr>
              <a:lnSpc>
                <a:spcPct val="150000"/>
              </a:lnSpc>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83867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ntitled video - Made with Clipchamp">
            <a:hlinkClick r:id="" action="ppaction://media"/>
            <a:extLst>
              <a:ext uri="{FF2B5EF4-FFF2-40B4-BE49-F238E27FC236}">
                <a16:creationId xmlns:a16="http://schemas.microsoft.com/office/drawing/2014/main" id="{5B4C4588-8C29-A356-D197-F2E6C7B022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4E3C3DFA-C0EE-71CD-2C80-FE23676E5189}"/>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22</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108559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66802" y="3073744"/>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r>
              <a:rPr lang="vi-VN" altLang="en-US" sz="36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Cài đặt:</a:t>
            </a:r>
            <a:r>
              <a:rPr lang="en-US" altLang="en-US" sz="3600">
                <a:latin typeface="Consolas" panose="020B0609020204030204" pitchFamily="49" charset="0"/>
                <a:sym typeface="Wingdings" panose="05000000000000000000" pitchFamily="2" charset="2"/>
              </a:rPr>
              <a:t>	</a:t>
            </a:r>
          </a:p>
          <a:p>
            <a:pPr marL="0" indent="0">
              <a:buNone/>
            </a:pP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linearSearch(</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int</a:t>
            </a:r>
            <a:r>
              <a:rPr lang="vi-VN" sz="3000">
                <a:solidFill>
                  <a:srgbClr val="000000"/>
                </a:solidFill>
                <a:latin typeface="Cascadia Mono" panose="020B0609020000020004" pitchFamily="49" charset="0"/>
              </a:rPr>
              <a:t> i = 0;</a:t>
            </a:r>
          </a:p>
          <a:p>
            <a:pPr marL="0" indent="0">
              <a:buNone/>
            </a:pPr>
            <a:r>
              <a:rPr lang="vi-VN" sz="3000">
                <a:solidFill>
                  <a:srgbClr val="0000FF"/>
                </a:solidFill>
                <a:latin typeface="Cascadia Mono" panose="020B0609020000020004" pitchFamily="49" charset="0"/>
              </a:rPr>
              <a:t>	while</a:t>
            </a:r>
            <a:r>
              <a:rPr lang="vi-VN" sz="3000">
                <a:solidFill>
                  <a:srgbClr val="000000"/>
                </a:solidFill>
                <a:latin typeface="Cascadia Mono" panose="020B0609020000020004" pitchFamily="49" charset="0"/>
              </a:rPr>
              <a:t> (i &lt; </a:t>
            </a:r>
            <a:r>
              <a:rPr lang="vi-VN" sz="3000">
                <a:solidFill>
                  <a:srgbClr val="808080"/>
                </a:solidFill>
                <a:latin typeface="Cascadia Mono" panose="020B0609020000020004" pitchFamily="49" charset="0"/>
              </a:rPr>
              <a:t>n</a:t>
            </a:r>
            <a:r>
              <a:rPr lang="vi-VN" sz="3000">
                <a:solidFill>
                  <a:srgbClr val="000000"/>
                </a:solidFill>
                <a:latin typeface="Cascadia Mono" panose="020B0609020000020004" pitchFamily="49" charset="0"/>
              </a:rPr>
              <a:t>) {</a:t>
            </a:r>
          </a:p>
          <a:p>
            <a:pPr marL="0" indent="0">
              <a:buNone/>
            </a:pPr>
            <a:r>
              <a:rPr lang="en-US" sz="3000">
                <a:solidFill>
                  <a:srgbClr val="0000FF"/>
                </a:solidFill>
                <a:latin typeface="Cascadia Mono" panose="020B0609020000020004" pitchFamily="49" charset="0"/>
              </a:rPr>
              <a:t>		if</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[i] ==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return</a:t>
            </a:r>
            <a:r>
              <a:rPr lang="en-US" sz="3000">
                <a:solidFill>
                  <a:srgbClr val="000000"/>
                </a:solidFill>
                <a:latin typeface="Cascadia Mono" panose="020B0609020000020004" pitchFamily="49" charset="0"/>
              </a:rPr>
              <a:t> i;</a:t>
            </a:r>
          </a:p>
          <a:p>
            <a:pPr marL="0" indent="0">
              <a:buNone/>
            </a:pPr>
            <a:r>
              <a:rPr lang="vi-VN" sz="3000">
                <a:solidFill>
                  <a:srgbClr val="000000"/>
                </a:solidFill>
                <a:latin typeface="Cascadia Mono" panose="020B0609020000020004" pitchFamily="49" charset="0"/>
              </a:rPr>
              <a:t>		i++;</a:t>
            </a:r>
          </a:p>
          <a:p>
            <a:pPr marL="0" indent="0">
              <a:buNone/>
            </a:pPr>
            <a:r>
              <a:rPr lang="vi-VN"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return</a:t>
            </a:r>
            <a:r>
              <a:rPr lang="vi-VN" sz="3000">
                <a:solidFill>
                  <a:srgbClr val="000000"/>
                </a:solidFill>
                <a:latin typeface="Cascadia Mono" panose="020B0609020000020004" pitchFamily="49" charset="0"/>
              </a:rPr>
              <a:t> -1;</a:t>
            </a:r>
          </a:p>
          <a:p>
            <a:pPr marL="0" indent="0">
              <a:buNone/>
            </a:pPr>
            <a:r>
              <a:rPr lang="vi-VN" sz="3000">
                <a:solidFill>
                  <a:srgbClr val="000000"/>
                </a:solidFill>
                <a:latin typeface="Cascadia Mono" panose="020B0609020000020004" pitchFamily="49" charset="0"/>
              </a:rPr>
              <a:t>}</a:t>
            </a:r>
          </a:p>
          <a:p>
            <a:pPr>
              <a:lnSpc>
                <a:spcPct val="150000"/>
              </a:lnSpc>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01432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spcBef>
                <a:spcPts val="700"/>
              </a:spcBef>
              <a:buClr>
                <a:srgbClr val="4C59D2"/>
              </a:buClr>
              <a:buNone/>
            </a:pPr>
            <a:r>
              <a:rPr lang="vi-VN" sz="36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Đánh giá:</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tốt nhất (best case)</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0</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chứa khóa x  số lần lặp là 1  độ phức tạp hằng số O(1)</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xấu nhất (worst case)</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không có phần tử có khóa x  số lần lặp là n  độ phức tạp tuyến tính O(n).</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trung bình (average case)</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tuyến tính O(n).</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750855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42494" y="3073744"/>
            <a:ext cx="14603013"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Phân tích</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thuật toán tìm tuyến tính:</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phải kiểm tra điều kiện dừng khi xét hết danh sách (i &lt; n)</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phải kiểm tra điều kiện dừng khi tìm thấy phần tử a</a:t>
            </a:r>
            <a:r>
              <a:rPr lang="en-US" altLang="en-US" sz="3600" baseline="-25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vòng lặp </a:t>
            </a:r>
          </a:p>
          <a:p>
            <a:pPr>
              <a:lnSpc>
                <a:spcPct val="150000"/>
              </a:lnSpc>
              <a:spcBef>
                <a:spcPts val="700"/>
              </a:spcBef>
              <a:buClr>
                <a:srgbClr val="4C59D2"/>
              </a:buClr>
              <a:buNone/>
            </a:pPr>
            <a:r>
              <a:rPr lang="en-US" altLang="en-US" sz="3600" b="1">
                <a:solidFill>
                  <a:srgbClr val="FF0000"/>
                </a:solidFill>
                <a:latin typeface="Arial" panose="020B0604020202020204" pitchFamily="34" charset="0"/>
                <a:cs typeface="Arial" panose="020B0604020202020204" pitchFamily="34" charset="0"/>
                <a:sym typeface="Wingdings" panose="05000000000000000000" pitchFamily="2" charset="2"/>
              </a:rPr>
              <a:t> Rút gọn điều kiện dừng</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625253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Thêm phần tử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vào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khi này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n+1</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phần tử. Phần tử thêm vào được gọi là phần tử cầm canh.</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Chỉ cần điều kiện dừng là tìm thấy phần tử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89722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b="1" i="1">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vào</a:t>
            </a:r>
            <a:r>
              <a:rPr lang="en-US" altLang="en-US" sz="3600">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giá trị khóa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tìm.</a:t>
            </a:r>
          </a:p>
          <a:p>
            <a:pPr>
              <a:lnSpc>
                <a:spcPct val="150000"/>
              </a:lnSpc>
              <a:spcBef>
                <a:spcPts val="700"/>
              </a:spcBef>
              <a:buClr>
                <a:srgbClr val="4C59D2"/>
              </a:buClr>
              <a:buNone/>
            </a:pPr>
            <a:r>
              <a:rPr lang="en-US" altLang="en-US" sz="3600" b="1" i="1">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ra</a:t>
            </a:r>
            <a:r>
              <a:rPr lang="en-US" altLang="en-US" sz="3600">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Chỉ số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của phần tử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giá trị khóa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Trong trường hợp không tìm thấy</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-1</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369859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i  0, A[n] = x</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while A[i] </a:t>
            </a:r>
            <a:r>
              <a:rPr lang="en-US" altLang="en-US" sz="3600">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x</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  i+1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end while</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if (i &lt; n) then return i</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else return -1 end if</a:t>
            </a:r>
            <a:endParaRPr lang="en-US" altLang="en-US" sz="3600">
              <a:solidFill>
                <a:srgbClr val="1C98ED"/>
              </a:solidFill>
              <a:latin typeface="Consolas" panose="020B0609020204030204" pitchFamily="49" charset="0"/>
            </a:endParaRP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67483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{1,3,2,8}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9.</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xác định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theo thuật toán tìm kiếm tuyến tính </a:t>
            </a:r>
            <a:r>
              <a:rPr lang="vi-VN"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cải tiến</a:t>
            </a:r>
            <a:endPar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13430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637063" y="2254198"/>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8" name="Freeform 8"/>
          <p:cNvSpPr/>
          <p:nvPr/>
        </p:nvSpPr>
        <p:spPr>
          <a:xfrm>
            <a:off x="1143000" y="1987820"/>
            <a:ext cx="2964371" cy="4114800"/>
          </a:xfrm>
          <a:custGeom>
            <a:avLst/>
            <a:gdLst/>
            <a:ahLst/>
            <a:cxnLst/>
            <a:rect l="l" t="t" r="r" b="b"/>
            <a:pathLst>
              <a:path w="2964371" h="4114800">
                <a:moveTo>
                  <a:pt x="0" y="0"/>
                </a:moveTo>
                <a:lnTo>
                  <a:pt x="2964371" y="0"/>
                </a:lnTo>
                <a:lnTo>
                  <a:pt x="29643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4630400" y="9258300"/>
            <a:ext cx="3657600" cy="918972"/>
          </a:xfrm>
          <a:custGeom>
            <a:avLst/>
            <a:gdLst/>
            <a:ahLst/>
            <a:cxnLst/>
            <a:rect l="l" t="t" r="r" b="b"/>
            <a:pathLst>
              <a:path w="3657600" h="918972">
                <a:moveTo>
                  <a:pt x="0" y="0"/>
                </a:moveTo>
                <a:lnTo>
                  <a:pt x="3657600" y="0"/>
                </a:lnTo>
                <a:lnTo>
                  <a:pt x="3657600" y="918972"/>
                </a:lnTo>
                <a:lnTo>
                  <a:pt x="0" y="9189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itle 12">
            <a:extLst>
              <a:ext uri="{FF2B5EF4-FFF2-40B4-BE49-F238E27FC236}">
                <a16:creationId xmlns:a16="http://schemas.microsoft.com/office/drawing/2014/main" id="{623D5CFA-5A79-F7F2-0FB8-729C8F2390D2}"/>
              </a:ext>
            </a:extLst>
          </p:cNvPr>
          <p:cNvSpPr>
            <a:spLocks noGrp="1"/>
          </p:cNvSpPr>
          <p:nvPr>
            <p:ph type="title"/>
          </p:nvPr>
        </p:nvSpPr>
        <p:spPr>
          <a:xfrm>
            <a:off x="4431267" y="3281170"/>
            <a:ext cx="8983822" cy="5642899"/>
          </a:xfrm>
        </p:spPr>
        <p:txBody>
          <a:bodyPr>
            <a:noAutofit/>
          </a:bodyPr>
          <a:lstStyle/>
          <a:p>
            <a:r>
              <a:rPr lang="en-US" sz="8000" spc="484" dirty="0">
                <a:ln w="63500">
                  <a:noFill/>
                </a:ln>
                <a:solidFill>
                  <a:srgbClr val="1C98ED"/>
                </a:solidFill>
                <a:latin typeface="DVN - Titan One"/>
              </a:rPr>
              <a:t>CHƯƠNG I: </a:t>
            </a:r>
            <a:br>
              <a:rPr lang="vi-VN" sz="8000" spc="484" dirty="0">
                <a:ln w="63500">
                  <a:noFill/>
                </a:ln>
                <a:latin typeface="DVN - Titan One" panose="02000000000000000000" pitchFamily="2" charset="0"/>
              </a:rPr>
            </a:br>
            <a:r>
              <a:rPr lang="vi-VN" sz="8000" spc="484" dirty="0">
                <a:ln w="63500">
                  <a:noFill/>
                </a:ln>
                <a:solidFill>
                  <a:srgbClr val="1C98ED"/>
                </a:solidFill>
                <a:latin typeface="DVN - Titan One" panose="02000000000000000000" pitchFamily="2" charset="0"/>
              </a:rPr>
              <a:t>Thuật toán và Độ phức tạp</a:t>
            </a:r>
            <a:br>
              <a:rPr lang="en-US" sz="8000" spc="484" dirty="0">
                <a:ln w="63500">
                  <a:noFill/>
                </a:ln>
                <a:latin typeface="DVN - Titan One" panose="02000000000000000000" pitchFamily="2" charset="0"/>
              </a:rPr>
            </a:br>
            <a:endParaRPr lang="en-US" sz="7460">
              <a:ln w="63500">
                <a:noFill/>
              </a:ln>
              <a:solidFill>
                <a:srgbClr val="1C98ED"/>
              </a:solidFill>
              <a:latin typeface="DVN - Titan One" panose="02000000000000000000" pitchFamily="2" charset="0"/>
            </a:endParaRPr>
          </a:p>
        </p:txBody>
      </p:sp>
      <p:sp>
        <p:nvSpPr>
          <p:cNvPr id="17" name="TextBox 16">
            <a:extLst>
              <a:ext uri="{FF2B5EF4-FFF2-40B4-BE49-F238E27FC236}">
                <a16:creationId xmlns:a16="http://schemas.microsoft.com/office/drawing/2014/main" id="{28A38C97-A25E-C916-DCAE-C4B4A99FEEE3}"/>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a:t>
            </a:fld>
            <a:endParaRPr lang="en-US" sz="5000">
              <a:solidFill>
                <a:schemeClr val="bg1"/>
              </a:solidFill>
              <a:latin typeface="Jumble" panose="02000503000000020004" pitchFamily="2" charset="0"/>
            </a:endParaRPr>
          </a:p>
        </p:txBody>
      </p:sp>
      <p:grpSp>
        <p:nvGrpSpPr>
          <p:cNvPr id="14" name="Group 20">
            <a:extLst>
              <a:ext uri="{FF2B5EF4-FFF2-40B4-BE49-F238E27FC236}">
                <a16:creationId xmlns:a16="http://schemas.microsoft.com/office/drawing/2014/main" id="{7408A344-F870-08AD-E1C6-5B2DF8C92745}"/>
              </a:ext>
            </a:extLst>
          </p:cNvPr>
          <p:cNvGrpSpPr/>
          <p:nvPr/>
        </p:nvGrpSpPr>
        <p:grpSpPr>
          <a:xfrm>
            <a:off x="5815529" y="343778"/>
            <a:ext cx="6238624" cy="1369845"/>
            <a:chOff x="0" y="0"/>
            <a:chExt cx="8318165" cy="1826460"/>
          </a:xfrm>
        </p:grpSpPr>
        <p:sp>
          <p:nvSpPr>
            <p:cNvPr id="15" name="Freeform 21">
              <a:extLst>
                <a:ext uri="{FF2B5EF4-FFF2-40B4-BE49-F238E27FC236}">
                  <a16:creationId xmlns:a16="http://schemas.microsoft.com/office/drawing/2014/main" id="{C7ABF3F5-887F-A160-6261-CAFB42D24D11}"/>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8" name="Freeform 22">
              <a:extLst>
                <a:ext uri="{FF2B5EF4-FFF2-40B4-BE49-F238E27FC236}">
                  <a16:creationId xmlns:a16="http://schemas.microsoft.com/office/drawing/2014/main" id="{BE9220B1-A9DB-59BF-7D57-74962B751C5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inearSearchCT">
            <a:hlinkClick r:id="" action="ppaction://media"/>
            <a:extLst>
              <a:ext uri="{FF2B5EF4-FFF2-40B4-BE49-F238E27FC236}">
                <a16:creationId xmlns:a16="http://schemas.microsoft.com/office/drawing/2014/main" id="{3024DF40-EB80-5414-F71D-2D3C66AB7D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3" name="TextBox 2">
            <a:extLst>
              <a:ext uri="{FF2B5EF4-FFF2-40B4-BE49-F238E27FC236}">
                <a16:creationId xmlns:a16="http://schemas.microsoft.com/office/drawing/2014/main" id="{AE4E1C07-A6A2-1F1A-E9CA-CA300EF2E626}"/>
              </a:ext>
            </a:extLst>
          </p:cNvPr>
          <p:cNvSpPr txBox="1"/>
          <p:nvPr/>
        </p:nvSpPr>
        <p:spPr>
          <a:xfrm>
            <a:off x="16914751" y="14748"/>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30</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133573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marL="0" indent="0">
              <a:buNone/>
            </a:pP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linearSearchCT(</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a:t>
            </a:r>
            <a:r>
              <a:rPr lang="pt-BR" sz="3000">
                <a:solidFill>
                  <a:srgbClr val="0000FF"/>
                </a:solidFill>
                <a:latin typeface="Cascadia Mono" panose="020B0609020000020004" pitchFamily="49" charset="0"/>
              </a:rPr>
              <a:t>int</a:t>
            </a:r>
            <a:r>
              <a:rPr lang="pt-BR" sz="3000">
                <a:solidFill>
                  <a:srgbClr val="000000"/>
                </a:solidFill>
                <a:latin typeface="Cascadia Mono" panose="020B0609020000020004" pitchFamily="49" charset="0"/>
              </a:rPr>
              <a:t> i = 0; </a:t>
            </a:r>
            <a:endParaRPr lang="vi-VN" sz="3000">
              <a:solidFill>
                <a:srgbClr val="000000"/>
              </a:solidFill>
              <a:latin typeface="Cascadia Mono" panose="020B0609020000020004" pitchFamily="49" charset="0"/>
            </a:endParaRPr>
          </a:p>
          <a:p>
            <a:pPr marL="0" indent="0">
              <a:buNone/>
            </a:pPr>
            <a:r>
              <a:rPr lang="vi-VN" sz="3000">
                <a:solidFill>
                  <a:srgbClr val="000000"/>
                </a:solidFill>
                <a:latin typeface="Cascadia Mono" panose="020B0609020000020004" pitchFamily="49" charset="0"/>
              </a:rPr>
              <a:t>	</a:t>
            </a:r>
            <a:r>
              <a:rPr lang="pt-BR" sz="3000">
                <a:solidFill>
                  <a:srgbClr val="808080"/>
                </a:solidFill>
                <a:latin typeface="Cascadia Mono" panose="020B0609020000020004" pitchFamily="49" charset="0"/>
              </a:rPr>
              <a:t>A</a:t>
            </a:r>
            <a:r>
              <a:rPr lang="pt-BR" sz="3000">
                <a:solidFill>
                  <a:srgbClr val="000000"/>
                </a:solidFill>
                <a:latin typeface="Cascadia Mono" panose="020B0609020000020004" pitchFamily="49" charset="0"/>
              </a:rPr>
              <a:t>[</a:t>
            </a:r>
            <a:r>
              <a:rPr lang="pt-BR" sz="3000">
                <a:solidFill>
                  <a:srgbClr val="808080"/>
                </a:solidFill>
                <a:latin typeface="Cascadia Mono" panose="020B0609020000020004" pitchFamily="49" charset="0"/>
              </a:rPr>
              <a:t>n</a:t>
            </a:r>
            <a:r>
              <a:rPr lang="pt-BR" sz="3000">
                <a:solidFill>
                  <a:srgbClr val="000000"/>
                </a:solidFill>
                <a:latin typeface="Cascadia Mono" panose="020B0609020000020004" pitchFamily="49" charset="0"/>
              </a:rPr>
              <a:t>] = </a:t>
            </a:r>
            <a:r>
              <a:rPr lang="pt-BR" sz="3000">
                <a:solidFill>
                  <a:srgbClr val="808080"/>
                </a:solidFill>
                <a:latin typeface="Cascadia Mono" panose="020B0609020000020004" pitchFamily="49" charset="0"/>
              </a:rPr>
              <a:t>x</a:t>
            </a:r>
            <a:r>
              <a:rPr lang="pt-BR" sz="3000">
                <a:solidFill>
                  <a:srgbClr val="000000"/>
                </a:solidFill>
                <a:latin typeface="Cascadia Mono" panose="020B0609020000020004" pitchFamily="49" charset="0"/>
              </a:rPr>
              <a:t>;</a:t>
            </a:r>
            <a:r>
              <a:rPr lang="vi-VN"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while</a:t>
            </a:r>
            <a:r>
              <a:rPr lang="vi-VN" sz="3000">
                <a:solidFill>
                  <a:srgbClr val="000000"/>
                </a:solidFill>
                <a:latin typeface="Cascadia Mono" panose="020B0609020000020004" pitchFamily="49" charset="0"/>
              </a:rPr>
              <a:t> (</a:t>
            </a:r>
            <a:r>
              <a:rPr lang="vi-VN" sz="3000">
                <a:solidFill>
                  <a:srgbClr val="808080"/>
                </a:solidFill>
                <a:latin typeface="Cascadia Mono" panose="020B0609020000020004" pitchFamily="49" charset="0"/>
              </a:rPr>
              <a:t>A</a:t>
            </a:r>
            <a:r>
              <a:rPr lang="vi-VN" sz="3000">
                <a:solidFill>
                  <a:srgbClr val="000000"/>
                </a:solidFill>
                <a:latin typeface="Cascadia Mono" panose="020B0609020000020004" pitchFamily="49" charset="0"/>
              </a:rPr>
              <a:t>[i] != </a:t>
            </a:r>
            <a:r>
              <a:rPr lang="vi-VN" sz="3000">
                <a:solidFill>
                  <a:srgbClr val="808080"/>
                </a:solidFill>
                <a:latin typeface="Cascadia Mono" panose="020B0609020000020004" pitchFamily="49" charset="0"/>
              </a:rPr>
              <a:t>x</a:t>
            </a:r>
            <a:r>
              <a:rPr lang="vi-VN" sz="3000">
                <a:solidFill>
                  <a:srgbClr val="000000"/>
                </a:solidFill>
                <a:latin typeface="Cascadia Mono" panose="020B0609020000020004" pitchFamily="49" charset="0"/>
              </a:rPr>
              <a:t>)</a:t>
            </a:r>
          </a:p>
          <a:p>
            <a:pPr marL="0" indent="0">
              <a:buNone/>
            </a:pPr>
            <a:r>
              <a:rPr lang="vi-VN" sz="3000">
                <a:solidFill>
                  <a:srgbClr val="000000"/>
                </a:solidFill>
                <a:latin typeface="Cascadia Mono" panose="020B0609020000020004" pitchFamily="49" charset="0"/>
              </a:rPr>
              <a:t>		i++;</a:t>
            </a:r>
          </a:p>
          <a:p>
            <a:pPr marL="0" indent="0">
              <a:buNone/>
            </a:pPr>
            <a:r>
              <a:rPr lang="en-US" sz="3000">
                <a:solidFill>
                  <a:srgbClr val="0000FF"/>
                </a:solidFill>
                <a:latin typeface="Cascadia Mono" panose="020B0609020000020004" pitchFamily="49" charset="0"/>
              </a:rPr>
              <a:t>	if</a:t>
            </a:r>
            <a:r>
              <a:rPr lang="en-US" sz="3000">
                <a:solidFill>
                  <a:srgbClr val="000000"/>
                </a:solidFill>
                <a:latin typeface="Cascadia Mono" panose="020B0609020000020004" pitchFamily="49" charset="0"/>
              </a:rPr>
              <a:t> (i &lt;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return</a:t>
            </a:r>
            <a:r>
              <a:rPr lang="en-US" sz="3000">
                <a:solidFill>
                  <a:srgbClr val="000000"/>
                </a:solidFill>
                <a:latin typeface="Cascadia Mono" panose="020B0609020000020004" pitchFamily="49" charset="0"/>
              </a:rPr>
              <a:t> i;</a:t>
            </a:r>
          </a:p>
          <a:p>
            <a:pPr marL="0" indent="0">
              <a:buNone/>
            </a:pPr>
            <a:r>
              <a:rPr lang="vi-VN" sz="3000">
                <a:solidFill>
                  <a:srgbClr val="0000FF"/>
                </a:solidFill>
                <a:latin typeface="Cascadia Mono" panose="020B0609020000020004" pitchFamily="49" charset="0"/>
              </a:rPr>
              <a:t>	else</a:t>
            </a:r>
            <a:r>
              <a:rPr lang="vi-VN" sz="3000">
                <a:solidFill>
                  <a:srgbClr val="000000"/>
                </a:solidFill>
                <a:latin typeface="Cascadia Mono" panose="020B0609020000020004" pitchFamily="49" charset="0"/>
              </a:rPr>
              <a:t> </a:t>
            </a:r>
            <a:r>
              <a:rPr lang="vi-VN" sz="3000">
                <a:solidFill>
                  <a:srgbClr val="0000FF"/>
                </a:solidFill>
                <a:latin typeface="Cascadia Mono" panose="020B0609020000020004" pitchFamily="49" charset="0"/>
              </a:rPr>
              <a:t>return</a:t>
            </a:r>
            <a:r>
              <a:rPr lang="vi-VN" sz="3000">
                <a:solidFill>
                  <a:srgbClr val="000000"/>
                </a:solidFill>
                <a:latin typeface="Cascadia Mono" panose="020B0609020000020004" pitchFamily="49" charset="0"/>
              </a:rPr>
              <a:t> -1;</a:t>
            </a:r>
          </a:p>
          <a:p>
            <a:pPr marL="0" indent="0">
              <a:buNone/>
            </a:pPr>
            <a:r>
              <a:rPr lang="vi-VN" sz="3000">
                <a:solidFill>
                  <a:srgbClr val="000000"/>
                </a:solidFill>
                <a:latin typeface="Cascadia Mono" panose="020B0609020000020004" pitchFamily="49" charset="0"/>
              </a:rPr>
              <a:t>}</a:t>
            </a:r>
          </a:p>
          <a:p>
            <a:pPr>
              <a:lnSpc>
                <a:spcPct val="150000"/>
              </a:lnSpc>
              <a:spcBef>
                <a:spcPts val="700"/>
              </a:spcBef>
              <a:buClr>
                <a:srgbClr val="4C59D2"/>
              </a:buClr>
              <a:buNone/>
            </a:pP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995100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04230" y="305106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Điều kiện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 = {a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0</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1</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n-1</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đã có thứ tự </a:t>
            </a:r>
            <a:r>
              <a:rPr lang="en-US" altLang="en-US" sz="3600">
                <a:solidFill>
                  <a:srgbClr val="004586"/>
                </a:solidFill>
                <a:latin typeface="Arial" panose="020B0604020202020204" pitchFamily="34" charset="0"/>
                <a:cs typeface="Arial" panose="020B0604020202020204" pitchFamily="34" charset="0"/>
              </a:rPr>
              <a:t> </a:t>
            </a:r>
            <a:r>
              <a:rPr lang="en-US" altLang="en-US" sz="3600" b="1">
                <a:solidFill>
                  <a:srgbClr val="FF0000"/>
                </a:solidFill>
                <a:latin typeface="Consolas" panose="020B0609020204030204" pitchFamily="49" charset="0"/>
                <a:sym typeface="Symbol" panose="05050102010706020507" pitchFamily="18" charset="2"/>
              </a:rPr>
              <a:t></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 (</a:t>
            </a:r>
            <a:r>
              <a:rPr lang="vi-VN"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&lt;  hoặc  &gt;)</a:t>
            </a: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endParaRPr>
          </a:p>
          <a:p>
            <a:pPr>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spcBef>
                <a:spcPts val="700"/>
              </a:spcBef>
              <a:buClr>
                <a:srgbClr val="4C59D2"/>
              </a:buClr>
              <a:buFontTx/>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Chọn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ở giữa</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để tận dụng kết quả so sánh với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được chia thành hai phần: trước và sau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Chỉ số bắt đầu, kết thúc của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a:t>
            </a:r>
          </a:p>
          <a:p>
            <a:pPr>
              <a:spcBef>
                <a:spcPts val="700"/>
              </a:spcBef>
              <a:buClr>
                <a:srgbClr val="4C59D2"/>
              </a:buClr>
              <a:buFontTx/>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Nếu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tìm thấy và dừng.</a:t>
            </a:r>
          </a:p>
          <a:p>
            <a:pPr>
              <a:spcBef>
                <a:spcPts val="700"/>
              </a:spcBef>
              <a:buClr>
                <a:srgbClr val="4C59D2"/>
              </a:buClr>
              <a:buFontTx/>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Xét thứ tự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Nếu thứ tự này</a:t>
            </a:r>
          </a:p>
          <a:p>
            <a:pPr lvl="1">
              <a:spcBef>
                <a:spcPts val="700"/>
              </a:spcBef>
              <a:buClr>
                <a:srgbClr val="4C59D2"/>
              </a:buClr>
              <a:buFont typeface="Arial" panose="020B0604020202020204" pitchFamily="34" charset="0"/>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thì tìm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đoạn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 r</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với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r=m-1</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lvl="1">
              <a:spcBef>
                <a:spcPts val="700"/>
              </a:spcBef>
              <a:buClr>
                <a:srgbClr val="4C59D2"/>
              </a:buClr>
              <a:buFont typeface="Arial" panose="020B0604020202020204" pitchFamily="34" charset="0"/>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Ngược lại, tìm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đoạn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 r</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với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l=m+1</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lnSpc>
                <a:spcPct val="150000"/>
              </a:lnSpc>
              <a:spcBef>
                <a:spcPts val="700"/>
              </a:spcBef>
              <a:buClr>
                <a:srgbClr val="4C59D2"/>
              </a:buClr>
              <a:buNone/>
            </a:pPr>
            <a:endParaRPr lang="en-US" altLang="en-US" sz="3600" b="1" u="sng">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77449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04230" y="305106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marL="0" indent="0">
              <a:lnSpc>
                <a:spcPct val="150000"/>
              </a:lnSpc>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Phân tích</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Khi so sánh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với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dựa vào quan hệ thứ tự, có thể quyết định nên xét phần tử kế tiếp ở phần trước (hoặc phần sau) của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hay không.</a:t>
            </a:r>
          </a:p>
          <a:p>
            <a:pPr marL="0" indent="0">
              <a:lnSpc>
                <a:spcPct val="150000"/>
              </a:lnSpc>
              <a:buNone/>
            </a:pP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884012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04230" y="305106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vào</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đã có thứ tự </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giá trị khóa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tìm.</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ra</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Chỉ số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của phần tử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giá trị khóa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trường hợp không</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tìm thấy</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-1</a:t>
            </a:r>
          </a:p>
          <a:p>
            <a:pPr marL="0" indent="0">
              <a:lnSpc>
                <a:spcPct val="150000"/>
              </a:lnSpc>
              <a:buNone/>
            </a:pP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90860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945920"/>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en-US" altLang="en-US" sz="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l  0, r  n-1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while l </a:t>
            </a:r>
            <a:r>
              <a:rPr lang="en-US" altLang="en-US" sz="3600">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r</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m  (l + r) div 2</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if x </a:t>
            </a:r>
            <a:r>
              <a:rPr lang="en-US" altLang="en-US" sz="3600" b="1">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A[m] then return m end if</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if x </a:t>
            </a:r>
            <a:r>
              <a:rPr lang="en-US" altLang="en-US" sz="3600" b="1">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A[m] then r  m – 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else	l  m + 1 end if</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end while</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return -1</a:t>
            </a:r>
            <a:endParaRPr lang="en-US" altLang="en-US" sz="3600">
              <a:solidFill>
                <a:srgbClr val="1C98ED"/>
              </a:solidFill>
              <a:latin typeface="Consolas" panose="020B0609020204030204" pitchFamily="49" charset="0"/>
            </a:endParaRPr>
          </a:p>
          <a:p>
            <a:pPr>
              <a:lnSpc>
                <a:spcPct val="150000"/>
              </a:lnSpc>
              <a:spcBef>
                <a:spcPts val="700"/>
              </a:spcBef>
              <a:buClr>
                <a:srgbClr val="4C59D2"/>
              </a:buClr>
              <a:buNone/>
            </a:pP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36119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945920"/>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{1,2,3,4,5,7,9}</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thứ tự </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cần tìm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3</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xác định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theo thuật toán tìm kiếm </a:t>
            </a:r>
            <a:r>
              <a:rPr lang="vi-VN"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nhị phân</a:t>
            </a:r>
            <a:endPar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lnSpc>
                <a:spcPct val="150000"/>
              </a:lnSpc>
              <a:spcBef>
                <a:spcPts val="700"/>
              </a:spcBef>
              <a:buClr>
                <a:srgbClr val="4C59D2"/>
              </a:buClr>
              <a:buNone/>
            </a:pP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013233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S">
            <a:hlinkClick r:id="" action="ppaction://media"/>
            <a:extLst>
              <a:ext uri="{FF2B5EF4-FFF2-40B4-BE49-F238E27FC236}">
                <a16:creationId xmlns:a16="http://schemas.microsoft.com/office/drawing/2014/main" id="{82872358-B10D-3F8C-C139-BF510914AE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5" name="TextBox 4">
            <a:extLst>
              <a:ext uri="{FF2B5EF4-FFF2-40B4-BE49-F238E27FC236}">
                <a16:creationId xmlns:a16="http://schemas.microsoft.com/office/drawing/2014/main" id="{45C1EF8D-EDE3-BBE4-F00D-81F38CC1F115}"/>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37</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46419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85179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marL="0" indent="0">
              <a:buNone/>
            </a:pP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binarySearch(</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p>
          <a:p>
            <a:pPr marL="0" indent="0">
              <a:buNone/>
            </a:pPr>
            <a:r>
              <a:rPr lang="pt-BR" sz="3000">
                <a:solidFill>
                  <a:srgbClr val="0000FF"/>
                </a:solidFill>
                <a:latin typeface="Cascadia Mono" panose="020B0609020000020004" pitchFamily="49" charset="0"/>
              </a:rPr>
              <a:t>		</a:t>
            </a:r>
            <a:r>
              <a:rPr lang="vi-VN" sz="3000">
                <a:solidFill>
                  <a:srgbClr val="0000FF"/>
                </a:solidFill>
                <a:latin typeface="Cascadia Mono" panose="020B0609020000020004" pitchFamily="49" charset="0"/>
              </a:rPr>
              <a:t>	</a:t>
            </a:r>
            <a:r>
              <a:rPr lang="pt-BR" sz="3000">
                <a:solidFill>
                  <a:srgbClr val="0000FF"/>
                </a:solidFill>
                <a:latin typeface="Cascadia Mono" panose="020B0609020000020004" pitchFamily="49" charset="0"/>
              </a:rPr>
              <a:t>int</a:t>
            </a:r>
            <a:r>
              <a:rPr lang="pt-BR" sz="3000">
                <a:solidFill>
                  <a:srgbClr val="000000"/>
                </a:solidFill>
                <a:latin typeface="Cascadia Mono" panose="020B0609020000020004" pitchFamily="49" charset="0"/>
              </a:rPr>
              <a:t> l = 0, r = </a:t>
            </a:r>
            <a:r>
              <a:rPr lang="pt-BR" sz="3000">
                <a:solidFill>
                  <a:srgbClr val="808080"/>
                </a:solidFill>
                <a:latin typeface="Cascadia Mono" panose="020B0609020000020004" pitchFamily="49" charset="0"/>
              </a:rPr>
              <a:t>n</a:t>
            </a:r>
            <a:r>
              <a:rPr lang="pt-BR" sz="3000">
                <a:solidFill>
                  <a:srgbClr val="000000"/>
                </a:solidFill>
                <a:latin typeface="Cascadia Mono" panose="020B0609020000020004" pitchFamily="49" charset="0"/>
              </a:rPr>
              <a:t> - 1, m;</a:t>
            </a:r>
          </a:p>
          <a:p>
            <a:pPr marL="0" indent="0">
              <a:buNone/>
            </a:pPr>
            <a:r>
              <a:rPr lang="vi-VN" sz="3000">
                <a:solidFill>
                  <a:srgbClr val="0000FF"/>
                </a:solidFill>
                <a:latin typeface="Cascadia Mono" panose="020B0609020000020004" pitchFamily="49" charset="0"/>
              </a:rPr>
              <a:t>			while</a:t>
            </a:r>
            <a:r>
              <a:rPr lang="vi-VN" sz="3000">
                <a:solidFill>
                  <a:srgbClr val="000000"/>
                </a:solidFill>
                <a:latin typeface="Cascadia Mono" panose="020B0609020000020004" pitchFamily="49" charset="0"/>
              </a:rPr>
              <a:t> (l &lt;= r) {</a:t>
            </a:r>
          </a:p>
          <a:p>
            <a:pPr marL="0" indent="0">
              <a:buNone/>
            </a:pPr>
            <a:r>
              <a:rPr lang="vi-VN" sz="3000">
                <a:solidFill>
                  <a:srgbClr val="000000"/>
                </a:solidFill>
                <a:latin typeface="Cascadia Mono" panose="020B0609020000020004" pitchFamily="49" charset="0"/>
              </a:rPr>
              <a:t>				m = (l + r) / 2;	</a:t>
            </a:r>
          </a:p>
          <a:p>
            <a:pPr marL="0" indent="0">
              <a:buNone/>
            </a:pPr>
            <a:r>
              <a:rPr lang="vi-VN" sz="3000">
                <a:solidFill>
                  <a:srgbClr val="0000FF"/>
                </a:solidFill>
                <a:latin typeface="Cascadia Mono" panose="020B0609020000020004" pitchFamily="49" charset="0"/>
              </a:rPr>
              <a:t>				if</a:t>
            </a:r>
            <a:r>
              <a:rPr lang="vi-VN" sz="3000">
                <a:solidFill>
                  <a:srgbClr val="000000"/>
                </a:solidFill>
                <a:latin typeface="Cascadia Mono" panose="020B0609020000020004" pitchFamily="49" charset="0"/>
              </a:rPr>
              <a:t> (</a:t>
            </a:r>
            <a:r>
              <a:rPr lang="vi-VN" sz="3000">
                <a:solidFill>
                  <a:srgbClr val="808080"/>
                </a:solidFill>
                <a:latin typeface="Cascadia Mono" panose="020B0609020000020004" pitchFamily="49" charset="0"/>
              </a:rPr>
              <a:t>x</a:t>
            </a:r>
            <a:r>
              <a:rPr lang="vi-VN" sz="3000">
                <a:solidFill>
                  <a:srgbClr val="000000"/>
                </a:solidFill>
                <a:latin typeface="Cascadia Mono" panose="020B0609020000020004" pitchFamily="49" charset="0"/>
              </a:rPr>
              <a:t> == </a:t>
            </a:r>
            <a:r>
              <a:rPr lang="vi-VN" sz="3000">
                <a:solidFill>
                  <a:srgbClr val="808080"/>
                </a:solidFill>
                <a:latin typeface="Cascadia Mono" panose="020B0609020000020004" pitchFamily="49" charset="0"/>
              </a:rPr>
              <a:t>A</a:t>
            </a:r>
            <a:r>
              <a:rPr lang="vi-VN" sz="3000">
                <a:solidFill>
                  <a:srgbClr val="000000"/>
                </a:solidFill>
                <a:latin typeface="Cascadia Mono" panose="020B0609020000020004" pitchFamily="49" charset="0"/>
              </a:rPr>
              <a:t>[m])</a:t>
            </a:r>
            <a:r>
              <a:rPr lang="vi-VN" sz="3000">
                <a:solidFill>
                  <a:srgbClr val="0000FF"/>
                </a:solidFill>
                <a:latin typeface="Cascadia Mono" panose="020B0609020000020004" pitchFamily="49" charset="0"/>
              </a:rPr>
              <a:t> return</a:t>
            </a:r>
            <a:r>
              <a:rPr lang="vi-VN" sz="3000">
                <a:solidFill>
                  <a:srgbClr val="000000"/>
                </a:solidFill>
                <a:latin typeface="Cascadia Mono" panose="020B0609020000020004" pitchFamily="49" charset="0"/>
              </a:rPr>
              <a:t> m;</a:t>
            </a:r>
          </a:p>
          <a:p>
            <a:pPr marL="0" indent="0">
              <a:buNone/>
            </a:pPr>
            <a:r>
              <a:rPr lang="vi-VN" sz="3000">
                <a:solidFill>
                  <a:srgbClr val="0000FF"/>
                </a:solidFill>
                <a:latin typeface="Cascadia Mono" panose="020B0609020000020004" pitchFamily="49" charset="0"/>
              </a:rPr>
              <a:t>				if</a:t>
            </a:r>
            <a:r>
              <a:rPr lang="vi-VN" sz="3000">
                <a:solidFill>
                  <a:srgbClr val="000000"/>
                </a:solidFill>
                <a:latin typeface="Cascadia Mono" panose="020B0609020000020004" pitchFamily="49" charset="0"/>
              </a:rPr>
              <a:t> (</a:t>
            </a:r>
            <a:r>
              <a:rPr lang="vi-VN" sz="3000">
                <a:solidFill>
                  <a:srgbClr val="808080"/>
                </a:solidFill>
                <a:latin typeface="Cascadia Mono" panose="020B0609020000020004" pitchFamily="49" charset="0"/>
              </a:rPr>
              <a:t>x</a:t>
            </a:r>
            <a:r>
              <a:rPr lang="vi-VN" sz="3000">
                <a:solidFill>
                  <a:srgbClr val="000000"/>
                </a:solidFill>
                <a:latin typeface="Cascadia Mono" panose="020B0609020000020004" pitchFamily="49" charset="0"/>
              </a:rPr>
              <a:t> &lt; </a:t>
            </a:r>
            <a:r>
              <a:rPr lang="vi-VN" sz="3000">
                <a:solidFill>
                  <a:srgbClr val="808080"/>
                </a:solidFill>
                <a:latin typeface="Cascadia Mono" panose="020B0609020000020004" pitchFamily="49" charset="0"/>
              </a:rPr>
              <a:t>A</a:t>
            </a:r>
            <a:r>
              <a:rPr lang="vi-VN" sz="3000">
                <a:solidFill>
                  <a:srgbClr val="000000"/>
                </a:solidFill>
                <a:latin typeface="Cascadia Mono" panose="020B0609020000020004" pitchFamily="49" charset="0"/>
              </a:rPr>
              <a:t>[m]) r = m - 1;</a:t>
            </a:r>
          </a:p>
          <a:p>
            <a:pPr marL="0" indent="0">
              <a:buNone/>
            </a:pPr>
            <a:r>
              <a:rPr lang="vi-VN" sz="3000">
                <a:solidFill>
                  <a:srgbClr val="000000"/>
                </a:solidFill>
                <a:latin typeface="Cascadia Mono" panose="020B0609020000020004" pitchFamily="49" charset="0"/>
              </a:rPr>
              <a:t>				</a:t>
            </a:r>
            <a:r>
              <a:rPr lang="vi-VN" sz="3000">
                <a:solidFill>
                  <a:srgbClr val="0000FF"/>
                </a:solidFill>
                <a:latin typeface="Cascadia Mono" panose="020B0609020000020004" pitchFamily="49" charset="0"/>
              </a:rPr>
              <a:t>else</a:t>
            </a:r>
            <a:r>
              <a:rPr lang="vi-VN" sz="3000">
                <a:solidFill>
                  <a:srgbClr val="000000"/>
                </a:solidFill>
                <a:latin typeface="Cascadia Mono" panose="020B0609020000020004" pitchFamily="49" charset="0"/>
              </a:rPr>
              <a:t> l = m + 1; </a:t>
            </a:r>
          </a:p>
          <a:p>
            <a:pPr marL="0" indent="0">
              <a:buNone/>
            </a:pPr>
            <a:r>
              <a:rPr lang="vi-VN" sz="3000">
                <a:solidFill>
                  <a:srgbClr val="000000"/>
                </a:solidFill>
                <a:latin typeface="Cascadia Mono" panose="020B0609020000020004" pitchFamily="49" charset="0"/>
              </a:rPr>
              <a:t>			}</a:t>
            </a:r>
          </a:p>
          <a:p>
            <a:pPr marL="0" indent="0">
              <a:buNone/>
            </a:pPr>
            <a:r>
              <a:rPr lang="vi-VN" sz="3000">
                <a:solidFill>
                  <a:srgbClr val="000000"/>
                </a:solidFill>
                <a:latin typeface="Cascadia Mono" panose="020B0609020000020004" pitchFamily="49" charset="0"/>
              </a:rPr>
              <a:t>			</a:t>
            </a:r>
            <a:r>
              <a:rPr lang="vi-VN" sz="1800">
                <a:solidFill>
                  <a:srgbClr val="0000FF"/>
                </a:solidFill>
                <a:latin typeface="Cascadia Mono" panose="020B0609020000020004" pitchFamily="49" charset="0"/>
              </a:rPr>
              <a:t> </a:t>
            </a:r>
            <a:r>
              <a:rPr lang="vi-VN" sz="3000">
                <a:solidFill>
                  <a:srgbClr val="0000FF"/>
                </a:solidFill>
                <a:latin typeface="Cascadia Mono" panose="020B0609020000020004" pitchFamily="49" charset="0"/>
              </a:rPr>
              <a:t>return</a:t>
            </a:r>
            <a:r>
              <a:rPr lang="vi-VN" sz="3000">
                <a:solidFill>
                  <a:srgbClr val="000000"/>
                </a:solidFill>
                <a:latin typeface="Cascadia Mono" panose="020B0609020000020004" pitchFamily="49" charset="0"/>
              </a:rPr>
              <a:t> -1;</a:t>
            </a:r>
          </a:p>
          <a:p>
            <a:pPr marL="0" indent="0">
              <a:buNone/>
            </a:pPr>
            <a:r>
              <a:rPr lang="vi-VN" sz="3000">
                <a:solidFill>
                  <a:srgbClr val="000000"/>
                </a:solidFill>
                <a:latin typeface="Cascadia Mono" panose="020B0609020000020004" pitchFamily="49" charset="0"/>
              </a:rPr>
              <a:t>		}	</a:t>
            </a:r>
            <a:endParaRPr lang="vi-VN" altLang="en-US" sz="30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buNone/>
            </a:pPr>
            <a:endParaRPr lang="en-US" altLang="en-US" sz="3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330626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945920"/>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tốt nhất</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phần tử cần tìm ở đúng vị trí </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(l+r) div 2</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 số lần lặp là 1  độ phức tạp hằng số </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O(1)</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xấu nhất</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số lần tìm là số lần chia đôi dãy đến khi dãy tìm kiếm còn 1 phần tử  số lần lặp khoảng log</a:t>
            </a:r>
            <a:r>
              <a:rPr lang="en-US" altLang="en-US" sz="3600" baseline="-25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2</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(n)+1  độ phức tạp logarith </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O(log(n))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trung bình</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O(log(n))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marL="0" indent="0">
              <a:buNone/>
            </a:pPr>
            <a:endParaRPr lang="en-US" altLang="en-US" sz="3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71015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a:solidFill>
                  <a:srgbClr val="FF0000"/>
                </a:solidFill>
                <a:latin typeface="Source Sans Pro SemiBold" panose="020B0603030403020204" pitchFamily="34" charset="0"/>
                <a:ea typeface="Source Sans Pro SemiBold" panose="020B0603030403020204" pitchFamily="34" charset="0"/>
              </a:rPr>
              <a:t>Thuật</a:t>
            </a:r>
            <a:r>
              <a:rPr lang="en-US" sz="3400">
                <a:solidFill>
                  <a:srgbClr val="FF0000"/>
                </a:solidFill>
                <a:latin typeface="Source Sans Pro SemiBold" panose="020B0603030403020204" pitchFamily="34" charset="0"/>
                <a:ea typeface="Source Sans Pro SemiBold" panose="020B0603030403020204" pitchFamily="34" charset="0"/>
              </a:rPr>
              <a:t> </a:t>
            </a:r>
            <a:r>
              <a:rPr lang="vi-VN" sz="3400">
                <a:solidFill>
                  <a:srgbClr val="FF0000"/>
                </a:solidFill>
                <a:latin typeface="Source Sans Pro SemiBold" panose="020B0603030403020204" pitchFamily="34" charset="0"/>
                <a:ea typeface="Source Sans Pro SemiBold" panose="020B0603030403020204" pitchFamily="34" charset="0"/>
              </a:rPr>
              <a:t>toán</a:t>
            </a:r>
            <a:r>
              <a:rPr lang="en-US" sz="3400">
                <a:solidFill>
                  <a:srgbClr val="FF0000"/>
                </a:solidFill>
                <a:latin typeface="Source Sans Pro SemiBold" panose="020B0603030403020204" pitchFamily="34" charset="0"/>
                <a:ea typeface="Source Sans Pro SemiBold" panose="020B0603030403020204" pitchFamily="34" charset="0"/>
              </a:rPr>
              <a:t> </a:t>
            </a:r>
            <a:r>
              <a:rPr lang="vi-VN" sz="3400">
                <a:solidFill>
                  <a:srgbClr val="FF0000"/>
                </a:solidFill>
                <a:latin typeface="Source Sans Pro SemiBold" panose="020B0603030403020204" pitchFamily="34" charset="0"/>
                <a:ea typeface="Source Sans Pro SemiBold" panose="020B0603030403020204" pitchFamily="34" charset="0"/>
              </a:rPr>
              <a:t>là gì?</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Tập</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hợp</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hữu</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hạn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các hướng dẫn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rõ</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ràng</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để</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giải</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quyết</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một bài toán (vấn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đề).</a:t>
            </a:r>
            <a:endParaRPr lang="en-US" sz="3400">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Mở</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rộng (máy tính): một</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dãy</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hữu</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hạn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các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bước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không </a:t>
            </a:r>
            <a:r>
              <a:rPr lang="en-US" sz="3400">
                <a:solidFill>
                  <a:srgbClr val="1C98ED"/>
                </a:solidFill>
                <a:latin typeface="Source Sans Pro SemiBold" panose="020B0603030403020204" pitchFamily="34" charset="0"/>
                <a:ea typeface="Source Sans Pro SemiBold" panose="020B0603030403020204" pitchFamily="34" charset="0"/>
              </a:rPr>
              <a:t>m</a:t>
            </a:r>
            <a:r>
              <a:rPr lang="vi-VN" sz="3400">
                <a:solidFill>
                  <a:srgbClr val="1C98ED"/>
                </a:solidFill>
                <a:latin typeface="Source Sans Pro SemiBold" panose="020B0603030403020204" pitchFamily="34" charset="0"/>
                <a:ea typeface="Source Sans Pro SemiBold" panose="020B0603030403020204" pitchFamily="34" charset="0"/>
              </a:rPr>
              <a:t>ập</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mờ</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và</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có thể</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thực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thi</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được,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quá trình hành</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động theo các bước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này</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phải</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dừng</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và cho</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được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kết</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quả</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như</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mong muốn.</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4116331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548588" y="2915878"/>
            <a:ext cx="14610661" cy="7026793"/>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2.0 Bài toán sắp xếp</a:t>
            </a:r>
          </a:p>
          <a:p>
            <a:pPr>
              <a:spcBef>
                <a:spcPct val="30000"/>
              </a:spcBef>
            </a:pPr>
            <a:r>
              <a:rPr lang="en-US" sz="3400">
                <a:solidFill>
                  <a:srgbClr val="1C98ED"/>
                </a:solidFill>
                <a:latin typeface="Source Sans Pro SemiBold" panose="020B0603030403020204" pitchFamily="34" charset="0"/>
                <a:ea typeface="Source Sans Pro SemiBold" panose="020B0603030403020204" pitchFamily="34" charset="0"/>
              </a:rPr>
              <a:t>Cho danh sách có n phần tử a</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n-1</a:t>
            </a:r>
            <a:r>
              <a:rPr lang="en-US" sz="3400">
                <a:solidFill>
                  <a:srgbClr val="1C98ED"/>
                </a:solidFill>
                <a:latin typeface="Source Sans Pro SemiBold" panose="020B0603030403020204" pitchFamily="34" charset="0"/>
                <a:ea typeface="Source Sans Pro SemiBold" panose="020B0603030403020204" pitchFamily="34" charset="0"/>
              </a:rPr>
              <a:t>. </a:t>
            </a:r>
          </a:p>
          <a:p>
            <a:pPr>
              <a:spcBef>
                <a:spcPct val="30000"/>
              </a:spcBef>
            </a:pPr>
            <a:r>
              <a:rPr lang="en-US" sz="3400">
                <a:solidFill>
                  <a:srgbClr val="1C98ED"/>
                </a:solidFill>
                <a:latin typeface="Source Sans Pro SemiBold" panose="020B0603030403020204" pitchFamily="34" charset="0"/>
                <a:ea typeface="Source Sans Pro SemiBold" panose="020B0603030403020204" pitchFamily="34" charset="0"/>
              </a:rPr>
              <a:t>Sắp xếp là quá trình xử lý các phần tử trong danh sách để đặt chúng theo một thứ tự thỏa mãn một số tiêu chuẩn nào đó dựa trên thông tin lưu tại mỗi phần tử, như:</a:t>
            </a:r>
          </a:p>
          <a:p>
            <a:pPr lvl="1">
              <a:spcBef>
                <a:spcPct val="30000"/>
              </a:spcBef>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Sắp xếp danh sách lớp học tăng theo điểm trung bình.</a:t>
            </a:r>
          </a:p>
          <a:p>
            <a:pPr lvl="1">
              <a:spcBef>
                <a:spcPct val="30000"/>
              </a:spcBef>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Sắp xếp danh sách sinh viên tăng theo tên.</a:t>
            </a:r>
          </a:p>
          <a:p>
            <a:pPr lvl="1">
              <a:spcBef>
                <a:spcPct val="30000"/>
              </a:spcBef>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a:t>
            </a:r>
          </a:p>
          <a:p>
            <a:pPr>
              <a:spcBef>
                <a:spcPct val="30000"/>
              </a:spcBef>
            </a:pPr>
            <a:r>
              <a:rPr lang="en-US" sz="3400">
                <a:solidFill>
                  <a:srgbClr val="1C98ED"/>
                </a:solidFill>
                <a:latin typeface="Source Sans Pro SemiBold" panose="020B0603030403020204" pitchFamily="34" charset="0"/>
                <a:ea typeface="Source Sans Pro SemiBold" panose="020B0603030403020204" pitchFamily="34" charset="0"/>
              </a:rPr>
              <a:t>Để đơn giản trong việc trình bày giải thuật ta dùng mảng 1 chiều </a:t>
            </a:r>
            <a:r>
              <a:rPr lang="en-US" sz="3400" b="1">
                <a:solidFill>
                  <a:srgbClr val="1C98ED"/>
                </a:solidFill>
                <a:latin typeface="Source Sans Pro SemiBold" panose="020B0603030403020204" pitchFamily="34" charset="0"/>
                <a:ea typeface="Source Sans Pro SemiBold" panose="020B0603030403020204" pitchFamily="34" charset="0"/>
              </a:rPr>
              <a:t>a </a:t>
            </a:r>
            <a:r>
              <a:rPr lang="en-US" sz="3400">
                <a:solidFill>
                  <a:srgbClr val="1C98ED"/>
                </a:solidFill>
                <a:latin typeface="Source Sans Pro SemiBold" panose="020B0603030403020204" pitchFamily="34" charset="0"/>
                <a:ea typeface="Source Sans Pro SemiBold" panose="020B0603030403020204" pitchFamily="34" charset="0"/>
              </a:rPr>
              <a:t>để lưu danh sách trên trong bộ nhớ chính.</a:t>
            </a:r>
          </a:p>
          <a:p>
            <a:pPr marL="0" indent="0">
              <a:lnSpc>
                <a:spcPct val="150000"/>
              </a:lnSpc>
              <a:buNone/>
            </a:pPr>
            <a:endParaRPr lang="vi-VN" sz="5000" b="1">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980782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2.0 Bài toán sắp xếp</a:t>
            </a:r>
          </a:p>
          <a:p>
            <a:r>
              <a:rPr lang="en-US" sz="3400">
                <a:solidFill>
                  <a:srgbClr val="1C98ED"/>
                </a:solidFill>
                <a:latin typeface="Source Sans Pro SemiBold" panose="020B0603030403020204" pitchFamily="34" charset="0"/>
                <a:ea typeface="Source Sans Pro SemiBold" panose="020B0603030403020204" pitchFamily="34" charset="0"/>
              </a:rPr>
              <a:t>a: là dãy các phần tử dữ liệu</a:t>
            </a:r>
          </a:p>
          <a:p>
            <a:r>
              <a:rPr lang="en-US" sz="3400">
                <a:solidFill>
                  <a:srgbClr val="1C98ED"/>
                </a:solidFill>
                <a:latin typeface="Source Sans Pro SemiBold" panose="020B0603030403020204" pitchFamily="34" charset="0"/>
                <a:ea typeface="Source Sans Pro SemiBold" panose="020B0603030403020204" pitchFamily="34" charset="0"/>
              </a:rPr>
              <a:t>Để sắp xếp dãy a theo thứ tự (giả sử theo thứ tự tăng), ta tiến hành triệt tiêu tất cả các nghịch thế trong a.</a:t>
            </a:r>
          </a:p>
          <a:p>
            <a:pPr lvl="1">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Nghịch thế: </a:t>
            </a:r>
          </a:p>
          <a:p>
            <a:pPr lvl="2">
              <a:buFontTx/>
              <a:buChar char="•"/>
            </a:pPr>
            <a:r>
              <a:rPr lang="en-US" sz="3400">
                <a:solidFill>
                  <a:srgbClr val="1C98ED"/>
                </a:solidFill>
                <a:latin typeface="Source Sans Pro SemiBold" panose="020B0603030403020204" pitchFamily="34" charset="0"/>
                <a:ea typeface="Source Sans Pro SemiBold" panose="020B0603030403020204" pitchFamily="34" charset="0"/>
              </a:rPr>
              <a:t>Cho dãy có n phần tử a</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,…,a</a:t>
            </a:r>
            <a:r>
              <a:rPr lang="en-US" sz="3400" baseline="-25000">
                <a:solidFill>
                  <a:srgbClr val="1C98ED"/>
                </a:solidFill>
                <a:latin typeface="Source Sans Pro SemiBold" panose="020B0603030403020204" pitchFamily="34" charset="0"/>
                <a:ea typeface="Source Sans Pro SemiBold" panose="020B0603030403020204" pitchFamily="34" charset="0"/>
              </a:rPr>
              <a:t>n-1</a:t>
            </a:r>
            <a:endParaRPr lang="en-US" sz="3400">
              <a:solidFill>
                <a:srgbClr val="1C98ED"/>
              </a:solidFill>
              <a:latin typeface="Source Sans Pro SemiBold" panose="020B0603030403020204" pitchFamily="34" charset="0"/>
              <a:ea typeface="Source Sans Pro SemiBold" panose="020B0603030403020204" pitchFamily="34" charset="0"/>
            </a:endParaRPr>
          </a:p>
          <a:p>
            <a:pPr lvl="2">
              <a:buFontTx/>
              <a:buChar char="•"/>
            </a:pPr>
            <a:r>
              <a:rPr lang="en-US" sz="3400">
                <a:solidFill>
                  <a:srgbClr val="1C98ED"/>
                </a:solidFill>
                <a:latin typeface="Source Sans Pro SemiBold" panose="020B0603030403020204" pitchFamily="34" charset="0"/>
                <a:ea typeface="Source Sans Pro SemiBold" panose="020B0603030403020204" pitchFamily="34" charset="0"/>
              </a:rPr>
              <a:t>Nếu i&lt;j và a</a:t>
            </a:r>
            <a:r>
              <a:rPr lang="en-US" sz="3400" baseline="-25000">
                <a:solidFill>
                  <a:srgbClr val="1C98ED"/>
                </a:solidFill>
                <a:latin typeface="Source Sans Pro SemiBold" panose="020B0603030403020204" pitchFamily="34" charset="0"/>
                <a:ea typeface="Source Sans Pro SemiBold" panose="020B0603030403020204" pitchFamily="34" charset="0"/>
              </a:rPr>
              <a:t>i</a:t>
            </a:r>
            <a:r>
              <a:rPr lang="en-US" sz="3400">
                <a:solidFill>
                  <a:srgbClr val="1C98ED"/>
                </a:solidFill>
                <a:latin typeface="Source Sans Pro SemiBold" panose="020B0603030403020204" pitchFamily="34" charset="0"/>
                <a:ea typeface="Source Sans Pro SemiBold" panose="020B0603030403020204" pitchFamily="34" charset="0"/>
              </a:rPr>
              <a:t> &gt;a</a:t>
            </a:r>
            <a:r>
              <a:rPr lang="en-US" sz="3400" baseline="-25000">
                <a:solidFill>
                  <a:srgbClr val="1C98ED"/>
                </a:solidFill>
                <a:latin typeface="Source Sans Pro SemiBold" panose="020B0603030403020204" pitchFamily="34" charset="0"/>
                <a:ea typeface="Source Sans Pro SemiBold" panose="020B0603030403020204" pitchFamily="34" charset="0"/>
              </a:rPr>
              <a:t>j</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50000"/>
              </a:lnSpc>
              <a:buNone/>
            </a:pPr>
            <a:r>
              <a:rPr lang="en-US" sz="5000" b="1">
                <a:solidFill>
                  <a:srgbClr val="FF0000"/>
                </a:solidFill>
                <a:latin typeface="Source Sans Pro SemiBold" panose="020B0603030403020204" pitchFamily="34" charset="0"/>
                <a:ea typeface="Source Sans Pro SemiBold" panose="020B0603030403020204" pitchFamily="34" charset="0"/>
              </a:rPr>
              <a:t>									  </a:t>
            </a:r>
            <a:r>
              <a:rPr lang="en-US" sz="3400">
                <a:solidFill>
                  <a:srgbClr val="1C98ED"/>
                </a:solidFill>
                <a:latin typeface="Source Sans Pro SemiBold" panose="020B0603030403020204" pitchFamily="34" charset="0"/>
                <a:ea typeface="Source Sans Pro SemiBold" panose="020B0603030403020204" pitchFamily="34" charset="0"/>
              </a:rPr>
              <a:t>a[0], a[1] là cặp nghịch thế</a:t>
            </a:r>
          </a:p>
          <a:p>
            <a:pPr marL="0" indent="0">
              <a:lnSpc>
                <a:spcPct val="150000"/>
              </a:lnSpc>
              <a:buNone/>
            </a:pPr>
            <a:endParaRPr lang="vi-VN" sz="5000" b="1">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4B87ADD9-48B6-35A5-DB19-7CF76CEDEC42}"/>
              </a:ext>
            </a:extLst>
          </p:cNvPr>
          <p:cNvGraphicFramePr>
            <a:graphicFrameLocks noGrp="1"/>
          </p:cNvGraphicFramePr>
          <p:nvPr>
            <p:extLst>
              <p:ext uri="{D42A27DB-BD31-4B8C-83A1-F6EECF244321}">
                <p14:modId xmlns:p14="http://schemas.microsoft.com/office/powerpoint/2010/main" val="3400006625"/>
              </p:ext>
            </p:extLst>
          </p:nvPr>
        </p:nvGraphicFramePr>
        <p:xfrm>
          <a:off x="2782275" y="8074033"/>
          <a:ext cx="7201175" cy="1253014"/>
        </p:xfrm>
        <a:graphic>
          <a:graphicData uri="http://schemas.openxmlformats.org/drawingml/2006/table">
            <a:tbl>
              <a:tblPr firstRow="1" bandRow="1">
                <a:tableStyleId>{5C22544A-7EE6-4342-B048-85BDC9FD1C3A}</a:tableStyleId>
              </a:tblPr>
              <a:tblGrid>
                <a:gridCol w="1440235">
                  <a:extLst>
                    <a:ext uri="{9D8B030D-6E8A-4147-A177-3AD203B41FA5}">
                      <a16:colId xmlns:a16="http://schemas.microsoft.com/office/drawing/2014/main" val="2712763058"/>
                    </a:ext>
                  </a:extLst>
                </a:gridCol>
                <a:gridCol w="1440235">
                  <a:extLst>
                    <a:ext uri="{9D8B030D-6E8A-4147-A177-3AD203B41FA5}">
                      <a16:colId xmlns:a16="http://schemas.microsoft.com/office/drawing/2014/main" val="1280662790"/>
                    </a:ext>
                  </a:extLst>
                </a:gridCol>
                <a:gridCol w="1440235">
                  <a:extLst>
                    <a:ext uri="{9D8B030D-6E8A-4147-A177-3AD203B41FA5}">
                      <a16:colId xmlns:a16="http://schemas.microsoft.com/office/drawing/2014/main" val="2348141030"/>
                    </a:ext>
                  </a:extLst>
                </a:gridCol>
                <a:gridCol w="1440235">
                  <a:extLst>
                    <a:ext uri="{9D8B030D-6E8A-4147-A177-3AD203B41FA5}">
                      <a16:colId xmlns:a16="http://schemas.microsoft.com/office/drawing/2014/main" val="2100373234"/>
                    </a:ext>
                  </a:extLst>
                </a:gridCol>
                <a:gridCol w="1440235">
                  <a:extLst>
                    <a:ext uri="{9D8B030D-6E8A-4147-A177-3AD203B41FA5}">
                      <a16:colId xmlns:a16="http://schemas.microsoft.com/office/drawing/2014/main" val="3547422372"/>
                    </a:ext>
                  </a:extLst>
                </a:gridCol>
              </a:tblGrid>
              <a:tr h="626507">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i</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0</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1</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2</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3</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6346012"/>
                  </a:ext>
                </a:extLst>
              </a:tr>
              <a:tr h="626507">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a[i]</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34</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3</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4</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8</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6329538"/>
                  </a:ext>
                </a:extLst>
              </a:tr>
            </a:tbl>
          </a:graphicData>
        </a:graphic>
      </p:graphicFrame>
    </p:spTree>
    <p:extLst>
      <p:ext uri="{BB962C8B-B14F-4D97-AF65-F5344CB8AC3E}">
        <p14:creationId xmlns:p14="http://schemas.microsoft.com/office/powerpoint/2010/main" val="2226860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2.0 Bài toán sắp xếp</a:t>
            </a:r>
          </a:p>
          <a:p>
            <a:pPr>
              <a:lnSpc>
                <a:spcPct val="150000"/>
              </a:lnSpc>
            </a:pPr>
            <a:r>
              <a:rPr lang="en-US" sz="3400">
                <a:solidFill>
                  <a:srgbClr val="1C98ED"/>
                </a:solidFill>
                <a:latin typeface="Source Sans Pro SemiBold" panose="020B0603030403020204" pitchFamily="34" charset="0"/>
                <a:ea typeface="Source Sans Pro SemiBold" panose="020B0603030403020204" pitchFamily="34" charset="0"/>
              </a:rPr>
              <a:t>Đánh giá độ phức tạp của giải thuật, ta tính</a:t>
            </a:r>
          </a:p>
          <a:p>
            <a:pPr lvl="2">
              <a:lnSpc>
                <a:spcPct val="150000"/>
              </a:lnSpc>
              <a:buFontTx/>
              <a:buNone/>
            </a:pPr>
            <a:r>
              <a:rPr lang="en-US" sz="3400">
                <a:solidFill>
                  <a:srgbClr val="1C98ED"/>
                </a:solidFill>
                <a:latin typeface="Source Sans Pro SemiBold" panose="020B0603030403020204" pitchFamily="34" charset="0"/>
                <a:ea typeface="Source Sans Pro SemiBold" panose="020B0603030403020204" pitchFamily="34" charset="0"/>
              </a:rPr>
              <a:t>C</a:t>
            </a:r>
            <a:r>
              <a:rPr lang="en-US" sz="3400" baseline="-25000">
                <a:solidFill>
                  <a:srgbClr val="1C98ED"/>
                </a:solidFill>
                <a:latin typeface="Source Sans Pro SemiBold" panose="020B0603030403020204" pitchFamily="34" charset="0"/>
                <a:ea typeface="Source Sans Pro SemiBold" panose="020B0603030403020204" pitchFamily="34" charset="0"/>
              </a:rPr>
              <a:t>ss</a:t>
            </a:r>
            <a:r>
              <a:rPr lang="en-US" sz="3400">
                <a:solidFill>
                  <a:srgbClr val="1C98ED"/>
                </a:solidFill>
                <a:latin typeface="Source Sans Pro SemiBold" panose="020B0603030403020204" pitchFamily="34" charset="0"/>
                <a:ea typeface="Source Sans Pro SemiBold" panose="020B0603030403020204" pitchFamily="34" charset="0"/>
              </a:rPr>
              <a:t>: Số lượng phép so sánh cần thực hiện</a:t>
            </a:r>
          </a:p>
          <a:p>
            <a:pPr lvl="2">
              <a:lnSpc>
                <a:spcPct val="150000"/>
              </a:lnSpc>
              <a:buFontTx/>
              <a:buNone/>
            </a:pPr>
            <a:r>
              <a:rPr lang="en-US" sz="3400">
                <a:solidFill>
                  <a:srgbClr val="1C98ED"/>
                </a:solidFill>
                <a:latin typeface="Source Sans Pro SemiBold" panose="020B0603030403020204" pitchFamily="34" charset="0"/>
                <a:ea typeface="Source Sans Pro SemiBold" panose="020B0603030403020204" pitchFamily="34" charset="0"/>
              </a:rPr>
              <a:t>C</a:t>
            </a:r>
            <a:r>
              <a:rPr lang="en-US" sz="3400" baseline="-25000">
                <a:solidFill>
                  <a:srgbClr val="1C98ED"/>
                </a:solidFill>
                <a:latin typeface="Source Sans Pro SemiBold" panose="020B0603030403020204" pitchFamily="34" charset="0"/>
                <a:ea typeface="Source Sans Pro SemiBold" panose="020B0603030403020204" pitchFamily="34" charset="0"/>
              </a:rPr>
              <a:t>HV</a:t>
            </a:r>
            <a:r>
              <a:rPr lang="en-US" sz="3400">
                <a:solidFill>
                  <a:srgbClr val="1C98ED"/>
                </a:solidFill>
                <a:latin typeface="Source Sans Pro SemiBold" panose="020B0603030403020204" pitchFamily="34" charset="0"/>
                <a:ea typeface="Source Sans Pro SemiBold" panose="020B0603030403020204" pitchFamily="34" charset="0"/>
              </a:rPr>
              <a:t>: Số lượng phép hoán vị cần thực hiện</a:t>
            </a:r>
          </a:p>
          <a:p>
            <a:pPr>
              <a:lnSpc>
                <a:spcPct val="150000"/>
              </a:lnSpc>
            </a:pPr>
            <a:r>
              <a:rPr lang="en-US" sz="3400">
                <a:solidFill>
                  <a:srgbClr val="1C98ED"/>
                </a:solidFill>
                <a:latin typeface="Source Sans Pro SemiBold" panose="020B0603030403020204" pitchFamily="34" charset="0"/>
                <a:ea typeface="Source Sans Pro SemiBold" panose="020B0603030403020204" pitchFamily="34" charset="0"/>
              </a:rPr>
              <a:t>Trong </a:t>
            </a:r>
            <a:r>
              <a:rPr lang="vi-VN" sz="3400">
                <a:solidFill>
                  <a:srgbClr val="1C98ED"/>
                </a:solidFill>
                <a:latin typeface="Source Sans Pro SemiBold" panose="020B0603030403020204" pitchFamily="34" charset="0"/>
                <a:ea typeface="Source Sans Pro SemiBold" panose="020B0603030403020204" pitchFamily="34" charset="0"/>
              </a:rPr>
              <a:t>chương này, ta sẽ nói về bài toán sắp xếp </a:t>
            </a:r>
            <a:r>
              <a:rPr lang="vi-VN" sz="3400">
                <a:solidFill>
                  <a:srgbClr val="FF0000"/>
                </a:solidFill>
                <a:latin typeface="Source Sans Pro SemiBold" panose="020B0603030403020204" pitchFamily="34" charset="0"/>
                <a:ea typeface="Source Sans Pro SemiBold" panose="020B0603030403020204" pitchFamily="34" charset="0"/>
              </a:rPr>
              <a:t>tăng dần, </a:t>
            </a:r>
            <a:r>
              <a:rPr lang="vi-VN" sz="3400">
                <a:solidFill>
                  <a:srgbClr val="1C98ED"/>
                </a:solidFill>
                <a:latin typeface="Source Sans Pro SemiBold" panose="020B0603030403020204" pitchFamily="34" charset="0"/>
                <a:ea typeface="Source Sans Pro SemiBold" panose="020B0603030403020204" pitchFamily="34" charset="0"/>
              </a:rPr>
              <a:t>về bài toán sắp xếp </a:t>
            </a:r>
            <a:r>
              <a:rPr lang="vi-VN" sz="3400">
                <a:solidFill>
                  <a:srgbClr val="FF0000"/>
                </a:solidFill>
                <a:latin typeface="Source Sans Pro SemiBold" panose="020B0603030403020204" pitchFamily="34" charset="0"/>
                <a:ea typeface="Source Sans Pro SemiBold" panose="020B0603030403020204" pitchFamily="34" charset="0"/>
              </a:rPr>
              <a:t>giảm dần </a:t>
            </a:r>
            <a:r>
              <a:rPr lang="vi-VN" sz="3400">
                <a:solidFill>
                  <a:srgbClr val="1C98ED"/>
                </a:solidFill>
                <a:latin typeface="Source Sans Pro SemiBold" panose="020B0603030403020204" pitchFamily="34" charset="0"/>
                <a:ea typeface="Source Sans Pro SemiBold" panose="020B0603030403020204" pitchFamily="34" charset="0"/>
              </a:rPr>
              <a:t>tương tự</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50000"/>
              </a:lnSpc>
              <a:buNone/>
            </a:pPr>
            <a:endParaRPr lang="vi-VN" sz="5000" b="1">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87579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gn="l"/>
            <a:r>
              <a:rPr lang="vi-VN" sz="3400">
                <a:solidFill>
                  <a:srgbClr val="1C98ED"/>
                </a:solidFill>
                <a:latin typeface="Source Sans Pro SemiBold" panose="020B0603030403020204" pitchFamily="34" charset="0"/>
                <a:ea typeface="Source Sans Pro SemiBold" panose="020B0603030403020204" pitchFamily="34" charset="0"/>
              </a:rPr>
              <a:t>Thuật toán sắp xếp chọn (</a:t>
            </a:r>
            <a:r>
              <a:rPr lang="vi-VN" sz="3400" i="1">
                <a:solidFill>
                  <a:srgbClr val="1C98ED"/>
                </a:solidFill>
                <a:latin typeface="Source Sans Pro SemiBold" panose="020B0603030403020204" pitchFamily="34" charset="0"/>
                <a:ea typeface="Source Sans Pro SemiBold" panose="020B0603030403020204" pitchFamily="34" charset="0"/>
              </a:rPr>
              <a:t>Selection Sort</a:t>
            </a:r>
            <a:r>
              <a:rPr lang="vi-VN" sz="3400">
                <a:solidFill>
                  <a:srgbClr val="1C98ED"/>
                </a:solidFill>
                <a:latin typeface="Source Sans Pro SemiBold" panose="020B0603030403020204" pitchFamily="34" charset="0"/>
                <a:ea typeface="Source Sans Pro SemiBold" panose="020B0603030403020204" pitchFamily="34" charset="0"/>
              </a:rPr>
              <a:t>) thực hiện bằng cách đi tìm phần tử </a:t>
            </a:r>
            <a:r>
              <a:rPr lang="vi-VN" sz="3400">
                <a:solidFill>
                  <a:srgbClr val="FF0000"/>
                </a:solidFill>
                <a:latin typeface="Source Sans Pro SemiBold" panose="020B0603030403020204" pitchFamily="34" charset="0"/>
                <a:ea typeface="Source Sans Pro SemiBold" panose="020B0603030403020204" pitchFamily="34" charset="0"/>
              </a:rPr>
              <a:t>nhỏ nhất </a:t>
            </a:r>
            <a:r>
              <a:rPr lang="vi-VN" sz="3400">
                <a:solidFill>
                  <a:srgbClr val="1C98ED"/>
                </a:solidFill>
                <a:latin typeface="Source Sans Pro SemiBold" panose="020B0603030403020204" pitchFamily="34" charset="0"/>
                <a:ea typeface="Source Sans Pro SemiBold" panose="020B0603030403020204" pitchFamily="34" charset="0"/>
              </a:rPr>
              <a:t>trong mảng chưa sắp xếp. Sau đó hoán đổi vị trí phần tử nhỏ nhất đó cho phần tử ở đầu đoạn chưa được sắp xếp (</a:t>
            </a:r>
            <a:r>
              <a:rPr lang="vi-VN" sz="3400" i="1">
                <a:solidFill>
                  <a:srgbClr val="1C98ED"/>
                </a:solidFill>
                <a:latin typeface="Source Sans Pro SemiBold" panose="020B0603030403020204" pitchFamily="34" charset="0"/>
                <a:ea typeface="Source Sans Pro SemiBold" panose="020B0603030403020204" pitchFamily="34" charset="0"/>
              </a:rPr>
              <a:t>không phải đầu mảng</a:t>
            </a:r>
            <a:r>
              <a:rPr lang="vi-VN" sz="3400">
                <a:solidFill>
                  <a:srgbClr val="1C98ED"/>
                </a:solidFill>
                <a:latin typeface="Source Sans Pro SemiBold" panose="020B0603030403020204" pitchFamily="34" charset="0"/>
                <a:ea typeface="Source Sans Pro SemiBold" panose="020B0603030403020204" pitchFamily="34" charset="0"/>
              </a:rPr>
              <a:t>).</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937742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1: </a:t>
            </a:r>
            <a:r>
              <a:rPr lang="en-US" sz="3400">
                <a:solidFill>
                  <a:srgbClr val="1C98ED"/>
                </a:solidFill>
                <a:latin typeface="Source Sans Pro SemiBold" panose="020B0603030403020204" pitchFamily="34" charset="0"/>
                <a:ea typeface="Source Sans Pro SemiBold" panose="020B0603030403020204" pitchFamily="34" charset="0"/>
              </a:rPr>
              <a:t>i = 0; </a:t>
            </a: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2: </a:t>
            </a:r>
            <a:r>
              <a:rPr lang="en-US" sz="3400">
                <a:solidFill>
                  <a:srgbClr val="1C98ED"/>
                </a:solidFill>
                <a:latin typeface="Source Sans Pro SemiBold" panose="020B0603030403020204" pitchFamily="34" charset="0"/>
                <a:ea typeface="Source Sans Pro SemiBold" panose="020B0603030403020204" pitchFamily="34" charset="0"/>
              </a:rPr>
              <a:t>Tìm phần tử </a:t>
            </a:r>
            <a:r>
              <a:rPr lang="en-US" sz="3400" b="1">
                <a:solidFill>
                  <a:srgbClr val="1C98ED"/>
                </a:solidFill>
                <a:latin typeface="Source Sans Pro SemiBold" panose="020B0603030403020204" pitchFamily="34" charset="0"/>
                <a:ea typeface="Source Sans Pro SemiBold" panose="020B0603030403020204" pitchFamily="34" charset="0"/>
              </a:rPr>
              <a:t>a[min]</a:t>
            </a:r>
            <a:r>
              <a:rPr lang="en-US" sz="3400">
                <a:solidFill>
                  <a:srgbClr val="1C98ED"/>
                </a:solidFill>
                <a:latin typeface="Source Sans Pro SemiBold" panose="020B0603030403020204" pitchFamily="34" charset="0"/>
                <a:ea typeface="Source Sans Pro SemiBold" panose="020B0603030403020204" pitchFamily="34" charset="0"/>
              </a:rPr>
              <a:t> nhỏ nhất trong dãy </a:t>
            </a:r>
            <a:r>
              <a:rPr lang="vi-VN" sz="3400">
                <a:solidFill>
                  <a:srgbClr val="1C98ED"/>
                </a:solidFill>
                <a:latin typeface="Source Sans Pro SemiBold" panose="020B0603030403020204" pitchFamily="34" charset="0"/>
                <a:ea typeface="Source Sans Pro SemiBold" panose="020B0603030403020204" pitchFamily="34" charset="0"/>
              </a:rPr>
              <a:t>chưa sắp xếp </a:t>
            </a:r>
            <a:r>
              <a:rPr lang="en-US" sz="3400">
                <a:solidFill>
                  <a:srgbClr val="1C98ED"/>
                </a:solidFill>
                <a:latin typeface="Source Sans Pro SemiBold" panose="020B0603030403020204" pitchFamily="34" charset="0"/>
                <a:ea typeface="Source Sans Pro SemiBold" panose="020B0603030403020204" pitchFamily="34" charset="0"/>
              </a:rPr>
              <a:t>từ a[i] đến a[N-1] </a:t>
            </a: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3: </a:t>
            </a:r>
            <a:r>
              <a:rPr lang="en-US" sz="3400">
                <a:solidFill>
                  <a:srgbClr val="1C98ED"/>
                </a:solidFill>
                <a:latin typeface="Source Sans Pro SemiBold" panose="020B0603030403020204" pitchFamily="34" charset="0"/>
                <a:ea typeface="Source Sans Pro SemiBold" panose="020B0603030403020204" pitchFamily="34" charset="0"/>
              </a:rPr>
              <a:t>Đổi chỗ a[min] và a[i] </a:t>
            </a: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4: </a:t>
            </a:r>
            <a:r>
              <a:rPr lang="en-US" sz="3400">
                <a:solidFill>
                  <a:srgbClr val="1C98ED"/>
                </a:solidFill>
                <a:latin typeface="Source Sans Pro SemiBold" panose="020B0603030403020204" pitchFamily="34" charset="0"/>
                <a:ea typeface="Source Sans Pro SemiBold" panose="020B0603030403020204" pitchFamily="34" charset="0"/>
              </a:rPr>
              <a:t>Nếu  i &lt; N-1 thì: i = i+1; Lặp lại Bước 2; </a:t>
            </a:r>
            <a:br>
              <a:rPr lang="en-US" sz="3400">
                <a:solidFill>
                  <a:srgbClr val="1C98ED"/>
                </a:solidFill>
                <a:latin typeface="Source Sans Pro SemiBold" panose="020B0603030403020204" pitchFamily="34" charset="0"/>
                <a:ea typeface="Source Sans Pro SemiBold" panose="020B0603030403020204" pitchFamily="34" charset="0"/>
              </a:rPr>
            </a:br>
            <a:r>
              <a:rPr lang="en-US" sz="3400">
                <a:solidFill>
                  <a:srgbClr val="1C98ED"/>
                </a:solidFill>
                <a:latin typeface="Source Sans Pro SemiBold" panose="020B0603030403020204" pitchFamily="34" charset="0"/>
                <a:ea typeface="Source Sans Pro SemiBold" panose="020B0603030403020204" pitchFamily="34" charset="0"/>
              </a:rPr>
              <a:t>                 Ngược lại: Dừng. </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484598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{35, 15, 1, 9, 30, 8, 10, 2, 49, 18}</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042797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pic>
        <p:nvPicPr>
          <p:cNvPr id="4" name="SelectionSort">
            <a:hlinkClick r:id="" action="ppaction://media"/>
            <a:extLst>
              <a:ext uri="{FF2B5EF4-FFF2-40B4-BE49-F238E27FC236}">
                <a16:creationId xmlns:a16="http://schemas.microsoft.com/office/drawing/2014/main" id="{90DB53F4-1174-870D-605A-D74B501BD716}"/>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4828617" y="3067851"/>
            <a:ext cx="8324980" cy="49304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0554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ormAutofit/>
          </a:bodyPr>
          <a:lstStyle/>
          <a:p>
            <a:r>
              <a:rPr lang="vi-VN" sz="4000">
                <a:solidFill>
                  <a:srgbClr val="1C98ED"/>
                </a:solidFill>
                <a:latin typeface="DVN - Titan One" panose="02000000000000000000" pitchFamily="2" charset="0"/>
              </a:rPr>
              <a:t>CÀI ĐẶT SELECTION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a:extLst>
              <a:ext uri="{FF2B5EF4-FFF2-40B4-BE49-F238E27FC236}">
                <a16:creationId xmlns:a16="http://schemas.microsoft.com/office/drawing/2014/main" id="{C9F5897E-6D5F-8E73-55BD-A39B15CFE60F}"/>
              </a:ext>
            </a:extLst>
          </p:cNvPr>
          <p:cNvPicPr>
            <a:picLocks noChangeAspect="1"/>
          </p:cNvPicPr>
          <p:nvPr/>
        </p:nvPicPr>
        <p:blipFill>
          <a:blip r:embed="rId10"/>
          <a:stretch>
            <a:fillRect/>
          </a:stretch>
        </p:blipFill>
        <p:spPr>
          <a:xfrm>
            <a:off x="888259" y="3718195"/>
            <a:ext cx="7967570" cy="5404577"/>
          </a:xfrm>
          <a:prstGeom prst="rect">
            <a:avLst/>
          </a:prstGeom>
        </p:spPr>
      </p:pic>
      <p:pic>
        <p:nvPicPr>
          <p:cNvPr id="30" name="Picture 29" descr="A qr code with black squares&#10;&#10;Description automatically generated">
            <a:extLst>
              <a:ext uri="{FF2B5EF4-FFF2-40B4-BE49-F238E27FC236}">
                <a16:creationId xmlns:a16="http://schemas.microsoft.com/office/drawing/2014/main" id="{9EAD6D43-B096-C10D-499E-9B3AE1120F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761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extLst>
              <p:ext uri="{D42A27DB-BD31-4B8C-83A1-F6EECF244321}">
                <p14:modId xmlns:p14="http://schemas.microsoft.com/office/powerpoint/2010/main" val="2363366652"/>
              </p:ext>
            </p:extLst>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0</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3n(n-1)/2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212524900"/>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Selection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1484558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Sắp xếp chèn (insertion sort) là một thuật toán sắp xếp bắt chước cách sắp xếp quân bài của những người </a:t>
            </a:r>
            <a:r>
              <a:rPr lang="vi-VN" sz="3400">
                <a:solidFill>
                  <a:srgbClr val="FF0000"/>
                </a:solidFill>
                <a:latin typeface="Source Sans Pro SemiBold" panose="020B0603030403020204" pitchFamily="34" charset="0"/>
                <a:ea typeface="Source Sans Pro SemiBold" panose="020B0603030403020204" pitchFamily="34" charset="0"/>
              </a:rPr>
              <a:t>chơi bài</a:t>
            </a:r>
            <a:r>
              <a:rPr lang="vi-VN" sz="3400">
                <a:solidFill>
                  <a:srgbClr val="1C98ED"/>
                </a:solidFill>
                <a:latin typeface="Source Sans Pro SemiBold" panose="020B0603030403020204" pitchFamily="34" charset="0"/>
                <a:ea typeface="Source Sans Pro SemiBold" panose="020B0603030403020204" pitchFamily="34" charset="0"/>
              </a:rPr>
              <a:t>.</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Thuật toán Sắp xếp chèn (insertion sort) thực hiện sắp xếp dãy số theo cách duyệt từng phần tử và chèn từng phần tử đó vào đúng vị trí trong mảng con (dãy số từ đầu đến phần tử phía trước nó) đã sắp xếp sao cho dãy số trong mảng sắp đã xếp đó vẫn đảm bảo tính chất của một dãy số </a:t>
            </a:r>
            <a:r>
              <a:rPr lang="vi-VN" sz="3400">
                <a:solidFill>
                  <a:srgbClr val="FF0000"/>
                </a:solidFill>
                <a:latin typeface="Source Sans Pro SemiBold" panose="020B0603030403020204" pitchFamily="34" charset="0"/>
                <a:ea typeface="Source Sans Pro SemiBold" panose="020B0603030403020204" pitchFamily="34" charset="0"/>
              </a:rPr>
              <a:t>tăng dần</a:t>
            </a:r>
            <a:r>
              <a:rPr lang="vi-VN" sz="3400">
                <a:solidFill>
                  <a:srgbClr val="1C98ED"/>
                </a:solidFill>
                <a:latin typeface="Source Sans Pro SemiBold" panose="020B0603030403020204" pitchFamily="34" charset="0"/>
                <a:ea typeface="Source Sans Pro SemiBold" panose="020B0603030403020204" pitchFamily="34" charset="0"/>
              </a:rPr>
              <a:t>.</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506281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r>
              <a:rPr lang="vi-VN" sz="3400">
                <a:solidFill>
                  <a:srgbClr val="FF0000"/>
                </a:solidFill>
                <a:latin typeface="Source Sans Pro SemiBold" panose="020B0603030403020204" pitchFamily="34" charset="0"/>
                <a:ea typeface="Source Sans Pro SemiBold" panose="020B0603030403020204" pitchFamily="34" charset="0"/>
              </a:rPr>
              <a:t>Tính chất cơ bản của thuật toán:</a:t>
            </a:r>
          </a:p>
          <a:p>
            <a:pPr lvl="1"/>
            <a:r>
              <a:rPr lang="vi-VN" sz="3400">
                <a:solidFill>
                  <a:srgbClr val="1C98ED"/>
                </a:solidFill>
                <a:latin typeface="Source Sans Pro SemiBold" panose="020B0603030403020204" pitchFamily="34" charset="0"/>
                <a:ea typeface="Source Sans Pro SemiBold" panose="020B0603030403020204" pitchFamily="34" charset="0"/>
              </a:rPr>
              <a:t>Xác định = không mập mờ + thực thi được</a:t>
            </a:r>
          </a:p>
          <a:p>
            <a:pPr lvl="1"/>
            <a:r>
              <a:rPr lang="vi-VN" sz="3400">
                <a:solidFill>
                  <a:srgbClr val="1C98ED"/>
                </a:solidFill>
                <a:latin typeface="Source Sans Pro SemiBold" panose="020B0603030403020204" pitchFamily="34" charset="0"/>
                <a:ea typeface="Source Sans Pro SemiBold" panose="020B0603030403020204" pitchFamily="34" charset="0"/>
              </a:rPr>
              <a:t>Hữu hạn</a:t>
            </a:r>
          </a:p>
          <a:p>
            <a:pPr lvl="1"/>
            <a:r>
              <a:rPr lang="vi-VN" sz="3400">
                <a:solidFill>
                  <a:srgbClr val="1C98ED"/>
                </a:solidFill>
                <a:latin typeface="Source Sans Pro SemiBold" panose="020B0603030403020204" pitchFamily="34" charset="0"/>
                <a:ea typeface="Source Sans Pro SemiBold" panose="020B0603030403020204" pitchFamily="34" charset="0"/>
              </a:rPr>
              <a:t>Đúng</a:t>
            </a:r>
          </a:p>
          <a:p>
            <a:r>
              <a:rPr lang="en-US" sz="3400">
                <a:solidFill>
                  <a:srgbClr val="FF0000"/>
                </a:solidFill>
                <a:latin typeface="Source Sans Pro SemiBold" panose="020B0603030403020204" pitchFamily="34" charset="0"/>
                <a:ea typeface="Source Sans Pro SemiBold" panose="020B0603030403020204" pitchFamily="34" charset="0"/>
              </a:rPr>
              <a:t>Các dạng diễn đạt thuật toán</a:t>
            </a:r>
            <a:endParaRPr lang="vi-VN" sz="3400">
              <a:solidFill>
                <a:srgbClr val="FF0000"/>
              </a:solidFill>
              <a:latin typeface="Source Sans Pro SemiBold" panose="020B0603030403020204" pitchFamily="34" charset="0"/>
              <a:ea typeface="Source Sans Pro SemiBold" panose="020B0603030403020204" pitchFamily="34" charset="0"/>
            </a:endParaRPr>
          </a:p>
          <a:p>
            <a:pPr lvl="1"/>
            <a:r>
              <a:rPr lang="en-US" sz="3400">
                <a:solidFill>
                  <a:srgbClr val="1C98ED"/>
                </a:solidFill>
                <a:latin typeface="Source Sans Pro SemiBold" panose="020B0603030403020204" pitchFamily="34" charset="0"/>
                <a:ea typeface="Source Sans Pro SemiBold" panose="020B0603030403020204" pitchFamily="34" charset="0"/>
              </a:rPr>
              <a:t>Ngôn ngữ tự nhiên</a:t>
            </a:r>
          </a:p>
          <a:p>
            <a:pPr lvl="1"/>
            <a:r>
              <a:rPr lang="en-US" sz="3400">
                <a:solidFill>
                  <a:srgbClr val="1C98ED"/>
                </a:solidFill>
                <a:latin typeface="Source Sans Pro SemiBold" panose="020B0603030403020204" pitchFamily="34" charset="0"/>
                <a:ea typeface="Source Sans Pro SemiBold" panose="020B0603030403020204" pitchFamily="34" charset="0"/>
              </a:rPr>
              <a:t>Lưu đồ (Sơ đồ khối)</a:t>
            </a:r>
          </a:p>
          <a:p>
            <a:pPr lvl="1"/>
            <a:r>
              <a:rPr lang="en-US" sz="3400">
                <a:solidFill>
                  <a:srgbClr val="1C98ED"/>
                </a:solidFill>
                <a:latin typeface="Source Sans Pro SemiBold" panose="020B0603030403020204" pitchFamily="34" charset="0"/>
                <a:ea typeface="Source Sans Pro SemiBold" panose="020B0603030403020204" pitchFamily="34" charset="0"/>
              </a:rPr>
              <a:t>Mã giả</a:t>
            </a:r>
          </a:p>
          <a:p>
            <a:pPr lvl="1"/>
            <a:r>
              <a:rPr lang="en-US" sz="3400">
                <a:solidFill>
                  <a:srgbClr val="1C98ED"/>
                </a:solidFill>
                <a:latin typeface="Source Sans Pro SemiBold" panose="020B0603030403020204" pitchFamily="34" charset="0"/>
                <a:ea typeface="Source Sans Pro SemiBold" panose="020B0603030403020204" pitchFamily="34" charset="0"/>
              </a:rPr>
              <a:t>Ngôn ngữ lập trình</a:t>
            </a: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9097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91854" y="3003931"/>
            <a:ext cx="1639982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1:  </a:t>
            </a:r>
            <a:r>
              <a:rPr lang="en-US" sz="3400">
                <a:solidFill>
                  <a:srgbClr val="1C98ED"/>
                </a:solidFill>
                <a:latin typeface="Source Sans Pro SemiBold" panose="020B0603030403020204" pitchFamily="34" charset="0"/>
                <a:ea typeface="Source Sans Pro SemiBold" panose="020B0603030403020204" pitchFamily="34" charset="0"/>
              </a:rPr>
              <a:t>i = 1;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2: </a:t>
            </a:r>
            <a:r>
              <a:rPr lang="en-US" sz="3400">
                <a:solidFill>
                  <a:srgbClr val="1C98ED"/>
                </a:solidFill>
                <a:latin typeface="Source Sans Pro SemiBold" panose="020B0603030403020204" pitchFamily="34" charset="0"/>
                <a:ea typeface="Source Sans Pro SemiBold" panose="020B0603030403020204" pitchFamily="34" charset="0"/>
              </a:rPr>
              <a:t>x = a[i]; Tìm vị trí pos thích hợp trong đoạn a[1] đến a[i-1] để chèn a[i] vào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3: </a:t>
            </a:r>
            <a:r>
              <a:rPr lang="en-US" sz="3400">
                <a:solidFill>
                  <a:srgbClr val="1C98ED"/>
                </a:solidFill>
                <a:latin typeface="Source Sans Pro SemiBold" panose="020B0603030403020204" pitchFamily="34" charset="0"/>
                <a:ea typeface="Source Sans Pro SemiBold" panose="020B0603030403020204" pitchFamily="34" charset="0"/>
              </a:rPr>
              <a:t>Dời chỗ các phần tử  từ a[pos] đến a[i-1] sang phải 1 vị trí để dành chổ cho a[i]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4: </a:t>
            </a:r>
            <a:r>
              <a:rPr lang="en-US" sz="3400">
                <a:solidFill>
                  <a:srgbClr val="1C98ED"/>
                </a:solidFill>
                <a:latin typeface="Source Sans Pro SemiBold" panose="020B0603030403020204" pitchFamily="34" charset="0"/>
                <a:ea typeface="Source Sans Pro SemiBold" panose="020B0603030403020204" pitchFamily="34" charset="0"/>
              </a:rPr>
              <a:t>a[pos] = x;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5: </a:t>
            </a:r>
            <a:r>
              <a:rPr lang="en-US" sz="3400">
                <a:solidFill>
                  <a:srgbClr val="1C98ED"/>
                </a:solidFill>
                <a:latin typeface="Source Sans Pro SemiBold" panose="020B0603030403020204" pitchFamily="34" charset="0"/>
                <a:ea typeface="Source Sans Pro SemiBold" panose="020B0603030403020204" pitchFamily="34" charset="0"/>
              </a:rPr>
              <a:t>	i = i+1; </a:t>
            </a:r>
          </a:p>
          <a:p>
            <a:pPr>
              <a:lnSpc>
                <a:spcPct val="90000"/>
              </a:lnSpc>
              <a:spcBef>
                <a:spcPct val="60000"/>
              </a:spcBef>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Nếu  i &lt; n : Lặp lại Bước 2 ;           Ngược lại  : Dừng </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699752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{35, 15, 1, 9, 30, 8, 10, 2, 49, 18} </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93207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1788471"/>
            <a:ext cx="9870330" cy="7847898"/>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pic>
        <p:nvPicPr>
          <p:cNvPr id="3" name="InsertionSort">
            <a:hlinkClick r:id="" action="ppaction://media"/>
            <a:extLst>
              <a:ext uri="{FF2B5EF4-FFF2-40B4-BE49-F238E27FC236}">
                <a16:creationId xmlns:a16="http://schemas.microsoft.com/office/drawing/2014/main" id="{6259D967-3FBD-1940-6C3C-A3CDAE90677A}"/>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4968898" y="2796750"/>
            <a:ext cx="7342520" cy="6020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7185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chor="ctr">
            <a:normAutofit/>
          </a:bodyPr>
          <a:lstStyle/>
          <a:p>
            <a:pPr algn="ctr"/>
            <a:r>
              <a:rPr lang="vi-VN" sz="4000">
                <a:solidFill>
                  <a:srgbClr val="1C98ED"/>
                </a:solidFill>
                <a:latin typeface="DVN - Titan One" panose="02000000000000000000" pitchFamily="2" charset="0"/>
              </a:rPr>
              <a:t>CÀI ĐẶT INSERTION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53</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6032A976-50D1-3219-CFE0-073AD6F95DB6}"/>
              </a:ext>
            </a:extLst>
          </p:cNvPr>
          <p:cNvPicPr>
            <a:picLocks noChangeAspect="1"/>
          </p:cNvPicPr>
          <p:nvPr/>
        </p:nvPicPr>
        <p:blipFill>
          <a:blip r:embed="rId10"/>
          <a:stretch>
            <a:fillRect/>
          </a:stretch>
        </p:blipFill>
        <p:spPr>
          <a:xfrm>
            <a:off x="659712" y="3862343"/>
            <a:ext cx="8223709" cy="5025600"/>
          </a:xfrm>
          <a:prstGeom prst="rect">
            <a:avLst/>
          </a:prstGeom>
        </p:spPr>
      </p:pic>
      <p:pic>
        <p:nvPicPr>
          <p:cNvPr id="10" name="Picture 9" descr="A qr code with black squares">
            <a:extLst>
              <a:ext uri="{FF2B5EF4-FFF2-40B4-BE49-F238E27FC236}">
                <a16:creationId xmlns:a16="http://schemas.microsoft.com/office/drawing/2014/main" id="{E0FACDC5-0A3B-0C3A-D8EB-BFDF32A4D9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98191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extLst>
              <p:ext uri="{D42A27DB-BD31-4B8C-83A1-F6EECF244321}">
                <p14:modId xmlns:p14="http://schemas.microsoft.com/office/powerpoint/2010/main" val="2755480417"/>
              </p:ext>
            </p:extLst>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n-1</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2(n-1)</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n(n+1)/2 - 1</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2884573600"/>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Insertion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2661501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nSpc>
                <a:spcPct val="150000"/>
              </a:lnSpc>
              <a:spcBef>
                <a:spcPct val="60000"/>
              </a:spcBef>
            </a:pPr>
            <a:r>
              <a:rPr lang="en-US" sz="3400">
                <a:solidFill>
                  <a:srgbClr val="1C98ED"/>
                </a:solidFill>
                <a:latin typeface="Source Sans Pro SemiBold" panose="020B0603030403020204" pitchFamily="34" charset="0"/>
                <a:ea typeface="Source Sans Pro SemiBold" panose="020B0603030403020204" pitchFamily="34" charset="0"/>
              </a:rPr>
              <a:t>Xuất phát từ </a:t>
            </a:r>
            <a:r>
              <a:rPr lang="vi-VN" sz="3400">
                <a:solidFill>
                  <a:srgbClr val="1C98ED"/>
                </a:solidFill>
                <a:latin typeface="Source Sans Pro SemiBold" panose="020B0603030403020204" pitchFamily="34" charset="0"/>
                <a:ea typeface="Source Sans Pro SemiBold" panose="020B0603030403020204" pitchFamily="34" charset="0"/>
              </a:rPr>
              <a:t>phần tử</a:t>
            </a:r>
            <a:r>
              <a:rPr lang="en-US" sz="3400">
                <a:solidFill>
                  <a:srgbClr val="1C98ED"/>
                </a:solidFill>
                <a:latin typeface="Source Sans Pro SemiBold" panose="020B0603030403020204" pitchFamily="34" charset="0"/>
                <a:ea typeface="Source Sans Pro SemiBold" panose="020B0603030403020204" pitchFamily="34" charset="0"/>
              </a:rPr>
              <a:t> đầu dãy, tìm tất các các nghịch thế chứa phần tử này, triệt tiêu chúng bằng cách đổi chỗ 2 phần tử trong cặp nghịch thế. Lặp lại xử lý trên với phần tử kế trong dãy.</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940224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91854" y="2800846"/>
            <a:ext cx="1639982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r>
              <a:rPr lang="en-US" sz="3400">
                <a:solidFill>
                  <a:srgbClr val="0070C0"/>
                </a:solidFill>
                <a:latin typeface="Source Sans Pro SemiBold" panose="020B0603030403020204" pitchFamily="34" charset="0"/>
                <a:ea typeface="Source Sans Pro SemiBold" panose="020B0603030403020204" pitchFamily="34" charset="0"/>
              </a:rPr>
              <a:t>Bước 1: </a:t>
            </a:r>
            <a:r>
              <a:rPr lang="en-US" sz="3400">
                <a:solidFill>
                  <a:srgbClr val="1C98ED"/>
                </a:solidFill>
                <a:latin typeface="Source Sans Pro SemiBold" panose="020B0603030403020204" pitchFamily="34" charset="0"/>
                <a:ea typeface="Source Sans Pro SemiBold" panose="020B0603030403020204" pitchFamily="34" charset="0"/>
              </a:rPr>
              <a:t>i = 0; 	</a:t>
            </a:r>
          </a:p>
          <a:p>
            <a:r>
              <a:rPr lang="en-US" sz="3400">
                <a:solidFill>
                  <a:srgbClr val="0070C0"/>
                </a:solidFill>
                <a:latin typeface="Source Sans Pro SemiBold" panose="020B0603030403020204" pitchFamily="34" charset="0"/>
                <a:ea typeface="Source Sans Pro SemiBold" panose="020B0603030403020204" pitchFamily="34" charset="0"/>
              </a:rPr>
              <a:t>Bước 2: </a:t>
            </a:r>
            <a:r>
              <a:rPr lang="en-US" sz="3400">
                <a:solidFill>
                  <a:srgbClr val="1C98ED"/>
                </a:solidFill>
                <a:latin typeface="Source Sans Pro SemiBold" panose="020B0603030403020204" pitchFamily="34" charset="0"/>
                <a:ea typeface="Source Sans Pro SemiBold" panose="020B0603030403020204" pitchFamily="34" charset="0"/>
              </a:rPr>
              <a:t>j = i+1; </a:t>
            </a:r>
          </a:p>
          <a:p>
            <a:r>
              <a:rPr lang="en-US" sz="3400">
                <a:solidFill>
                  <a:srgbClr val="0070C0"/>
                </a:solidFill>
                <a:latin typeface="Source Sans Pro SemiBold" panose="020B0603030403020204" pitchFamily="34" charset="0"/>
                <a:ea typeface="Source Sans Pro SemiBold" panose="020B0603030403020204" pitchFamily="34" charset="0"/>
              </a:rPr>
              <a:t>Bước 3: </a:t>
            </a:r>
            <a:r>
              <a:rPr lang="en-US" sz="3400">
                <a:solidFill>
                  <a:srgbClr val="1C98ED"/>
                </a:solidFill>
                <a:latin typeface="Source Sans Pro SemiBold" panose="020B0603030403020204" pitchFamily="34" charset="0"/>
                <a:ea typeface="Source Sans Pro SemiBold" panose="020B0603030403020204" pitchFamily="34" charset="0"/>
              </a:rPr>
              <a:t>Trong khi j &lt; N thực hiện:   Nếu a[j]&lt;a[i]: Swap(a[i]</a:t>
            </a:r>
            <a:r>
              <a:rPr lang="en-US" sz="3400">
                <a:solidFill>
                  <a:srgbClr val="1C98ED"/>
                </a:solidFill>
                <a:latin typeface="Source Sans Pro SemiBold" panose="020B0603030403020204" pitchFamily="34" charset="0"/>
                <a:ea typeface="Source Sans Pro SemiBold" panose="020B0603030403020204" pitchFamily="34" charset="0"/>
                <a:sym typeface="Symbol" pitchFamily="18" charset="2"/>
              </a:rPr>
              <a:t>,</a:t>
            </a:r>
            <a:r>
              <a:rPr lang="en-US" sz="3400">
                <a:solidFill>
                  <a:srgbClr val="1C98ED"/>
                </a:solidFill>
                <a:latin typeface="Source Sans Pro SemiBold" panose="020B0603030403020204" pitchFamily="34" charset="0"/>
                <a:ea typeface="Source Sans Pro SemiBold" panose="020B0603030403020204" pitchFamily="34" charset="0"/>
              </a:rPr>
              <a:t>a[j]);      </a:t>
            </a:r>
          </a:p>
          <a:p>
            <a:pPr>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j = j+1;		</a:t>
            </a:r>
          </a:p>
          <a:p>
            <a:r>
              <a:rPr lang="en-US" sz="3400">
                <a:solidFill>
                  <a:srgbClr val="0070C0"/>
                </a:solidFill>
                <a:latin typeface="Source Sans Pro SemiBold" panose="020B0603030403020204" pitchFamily="34" charset="0"/>
                <a:ea typeface="Source Sans Pro SemiBold" panose="020B0603030403020204" pitchFamily="34" charset="0"/>
              </a:rPr>
              <a:t>Bước 4: </a:t>
            </a:r>
            <a:r>
              <a:rPr lang="en-US" sz="3400">
                <a:solidFill>
                  <a:srgbClr val="1C98ED"/>
                </a:solidFill>
                <a:latin typeface="Source Sans Pro SemiBold" panose="020B0603030403020204" pitchFamily="34" charset="0"/>
                <a:ea typeface="Source Sans Pro SemiBold" panose="020B0603030403020204" pitchFamily="34" charset="0"/>
              </a:rPr>
              <a:t>i = i+1; </a:t>
            </a:r>
          </a:p>
          <a:p>
            <a:pPr>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Nếu  i &lt; N-1: Lặp lại Bước 2. </a:t>
            </a:r>
          </a:p>
          <a:p>
            <a:pPr>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Ngược lại:  Dừng. </a:t>
            </a:r>
            <a:br>
              <a:rPr lang="vi-VN"/>
            </a:br>
            <a:endParaRPr lang="vi-VN">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33832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 12 , 8, 5, 2, 6, 4, 15} </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19549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1788471"/>
            <a:ext cx="9870330" cy="7847898"/>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pic>
        <p:nvPicPr>
          <p:cNvPr id="5" name="Picture 4" descr="A number in a row">
            <a:extLst>
              <a:ext uri="{FF2B5EF4-FFF2-40B4-BE49-F238E27FC236}">
                <a16:creationId xmlns:a16="http://schemas.microsoft.com/office/drawing/2014/main" id="{C24F331A-B277-D996-A92E-197BDE1022D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08048" y="3696284"/>
            <a:ext cx="8264219" cy="4361118"/>
          </a:xfrm>
          <a:prstGeom prst="rect">
            <a:avLst/>
          </a:prstGeom>
        </p:spPr>
      </p:pic>
    </p:spTree>
    <p:extLst>
      <p:ext uri="{BB962C8B-B14F-4D97-AF65-F5344CB8AC3E}">
        <p14:creationId xmlns:p14="http://schemas.microsoft.com/office/powerpoint/2010/main" val="3336022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ormAutofit fontScale="92500"/>
          </a:bodyPr>
          <a:lstStyle/>
          <a:p>
            <a:r>
              <a:rPr lang="vi-VN" sz="4000">
                <a:solidFill>
                  <a:srgbClr val="1C98ED"/>
                </a:solidFill>
                <a:latin typeface="DVN - Titan One" panose="02000000000000000000" pitchFamily="2" charset="0"/>
              </a:rPr>
              <a:t>CÀI ĐẶT INTERCHANGE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fontScale="92500"/>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a:extLst>
              <a:ext uri="{FF2B5EF4-FFF2-40B4-BE49-F238E27FC236}">
                <a16:creationId xmlns:a16="http://schemas.microsoft.com/office/drawing/2014/main" id="{915673FF-767D-BF8F-D69E-7C14996DD85B}"/>
              </a:ext>
            </a:extLst>
          </p:cNvPr>
          <p:cNvPicPr>
            <a:picLocks noChangeAspect="1"/>
          </p:cNvPicPr>
          <p:nvPr/>
        </p:nvPicPr>
        <p:blipFill>
          <a:blip r:embed="rId10"/>
          <a:stretch>
            <a:fillRect/>
          </a:stretch>
        </p:blipFill>
        <p:spPr>
          <a:xfrm>
            <a:off x="677727" y="4235480"/>
            <a:ext cx="8187680" cy="4366763"/>
          </a:xfrm>
          <a:prstGeom prst="rect">
            <a:avLst/>
          </a:prstGeom>
        </p:spPr>
      </p:pic>
      <p:pic>
        <p:nvPicPr>
          <p:cNvPr id="11" name="Picture 10" descr="A qr code with black squares">
            <a:extLst>
              <a:ext uri="{FF2B5EF4-FFF2-40B4-BE49-F238E27FC236}">
                <a16:creationId xmlns:a16="http://schemas.microsoft.com/office/drawing/2014/main" id="{568C00A3-03B5-9635-2443-5A1C3D2CD1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1020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r>
              <a:rPr lang="vi-VN" sz="3400">
                <a:solidFill>
                  <a:srgbClr val="C00000"/>
                </a:solidFill>
                <a:latin typeface="Source Sans Pro SemiBold" panose="020B0603030403020204" pitchFamily="34" charset="0"/>
                <a:ea typeface="Source Sans Pro SemiBold" panose="020B0603030403020204" pitchFamily="34" charset="0"/>
              </a:rPr>
              <a:t>Một thuật toán được xem là tốt nếu nó đạt được các tiêu chuẩn sau</a:t>
            </a:r>
          </a:p>
          <a:p>
            <a:pPr lvl="1"/>
            <a:r>
              <a:rPr lang="vi-VN" sz="3400">
                <a:solidFill>
                  <a:srgbClr val="1C98ED"/>
                </a:solidFill>
                <a:latin typeface="Source Sans Pro SemiBold" panose="020B0603030403020204" pitchFamily="34" charset="0"/>
                <a:ea typeface="Source Sans Pro SemiBold" panose="020B0603030403020204" pitchFamily="34" charset="0"/>
              </a:rPr>
              <a:t>Thực hiện đúng</a:t>
            </a:r>
          </a:p>
          <a:p>
            <a:pPr lvl="1"/>
            <a:r>
              <a:rPr lang="vi-VN" sz="3400">
                <a:solidFill>
                  <a:srgbClr val="1C98ED"/>
                </a:solidFill>
                <a:latin typeface="Source Sans Pro SemiBold" panose="020B0603030403020204" pitchFamily="34" charset="0"/>
                <a:ea typeface="Source Sans Pro SemiBold" panose="020B0603030403020204" pitchFamily="34" charset="0"/>
              </a:rPr>
              <a:t>Tốn ít bộ nhớ</a:t>
            </a:r>
          </a:p>
          <a:p>
            <a:pPr lvl="1"/>
            <a:r>
              <a:rPr lang="vi-VN" sz="3400">
                <a:solidFill>
                  <a:srgbClr val="1C98ED"/>
                </a:solidFill>
                <a:latin typeface="Source Sans Pro SemiBold" panose="020B0603030403020204" pitchFamily="34" charset="0"/>
                <a:ea typeface="Source Sans Pro SemiBold" panose="020B0603030403020204" pitchFamily="34" charset="0"/>
              </a:rPr>
              <a:t>Thực hiện nhanh</a:t>
            </a:r>
          </a:p>
          <a:p>
            <a:endParaRPr lang="en-US" sz="3400">
              <a:solidFill>
                <a:srgbClr val="1C98ED"/>
              </a:solidFill>
              <a:latin typeface="Source Sans Pro SemiBold" panose="020B0603030403020204" pitchFamily="34" charset="0"/>
              <a:ea typeface="Source Sans Pro SemiBold" panose="020B0603030403020204" pitchFamily="34" charset="0"/>
            </a:endParaRPr>
          </a:p>
          <a:p>
            <a:r>
              <a:rPr lang="vi-VN" sz="3400">
                <a:solidFill>
                  <a:srgbClr val="1C98ED"/>
                </a:solidFill>
                <a:latin typeface="Source Sans Pro SemiBold" panose="020B0603030403020204" pitchFamily="34" charset="0"/>
                <a:ea typeface="Source Sans Pro SemiBold" panose="020B0603030403020204" pitchFamily="34" charset="0"/>
              </a:rPr>
              <a:t>Trong khuôn khổ của môn học này, chúng ta chỉ quan tâm  đến tiêu chuẩn </a:t>
            </a:r>
            <a:r>
              <a:rPr lang="vi-VN" sz="3400">
                <a:solidFill>
                  <a:srgbClr val="C00000"/>
                </a:solidFill>
                <a:latin typeface="Source Sans Pro SemiBold" panose="020B0603030403020204" pitchFamily="34" charset="0"/>
                <a:ea typeface="Source Sans Pro SemiBold" panose="020B0603030403020204" pitchFamily="34" charset="0"/>
              </a:rPr>
              <a:t>thực hiện nhanh</a:t>
            </a: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856029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extLst>
              <p:ext uri="{D42A27DB-BD31-4B8C-83A1-F6EECF244321}">
                <p14:modId xmlns:p14="http://schemas.microsoft.com/office/powerpoint/2010/main" val="2555060489"/>
              </p:ext>
            </p:extLst>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0</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3349283617"/>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Interchange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1574402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27433" y="2915879"/>
            <a:ext cx="16638530" cy="7622206"/>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spcBef>
                <a:spcPct val="60000"/>
              </a:spcBef>
            </a:pPr>
            <a:r>
              <a:rPr lang="vi-VN" sz="3400">
                <a:solidFill>
                  <a:srgbClr val="1C98ED"/>
                </a:solidFill>
                <a:latin typeface="Source Sans Pro SemiBold" panose="020B0603030403020204" pitchFamily="34" charset="0"/>
                <a:ea typeface="Source Sans Pro SemiBold" panose="020B0603030403020204" pitchFamily="34" charset="0"/>
              </a:rPr>
              <a:t>Ý tưởng thuật toán cũng giống như việc </a:t>
            </a:r>
            <a:r>
              <a:rPr lang="vi-VN" sz="3400">
                <a:solidFill>
                  <a:srgbClr val="FF0000"/>
                </a:solidFill>
                <a:latin typeface="Source Sans Pro SemiBold" panose="020B0603030403020204" pitchFamily="34" charset="0"/>
                <a:ea typeface="Source Sans Pro SemiBold" panose="020B0603030403020204" pitchFamily="34" charset="0"/>
              </a:rPr>
              <a:t>xếp hàng trong giờ thể dục</a:t>
            </a:r>
            <a:r>
              <a:rPr lang="vi-VN" sz="3400">
                <a:solidFill>
                  <a:srgbClr val="1C98ED"/>
                </a:solidFill>
                <a:latin typeface="Source Sans Pro SemiBold" panose="020B0603030403020204" pitchFamily="34" charset="0"/>
                <a:ea typeface="Source Sans Pro SemiBold" panose="020B0603030403020204" pitchFamily="34" charset="0"/>
              </a:rPr>
              <a:t>. Thầy giáo thể dục muốn xếp các bạn trong lớp thành một hàng theo thứ tự từ thấp đến cao, thầy so sánh chiều cao của 2 bạn học sinh đứng cạnh nhau trong hàng, nếu bạn bên phải thấp hơn bạn bên trái thì đổi chỗ 2 bạn cho nhau.</a:t>
            </a:r>
          </a:p>
          <a:p>
            <a:pPr>
              <a:spcBef>
                <a:spcPct val="60000"/>
              </a:spcBef>
            </a:pPr>
            <a:r>
              <a:rPr lang="vi-VN" sz="3400">
                <a:solidFill>
                  <a:srgbClr val="1C98ED"/>
                </a:solidFill>
                <a:latin typeface="Source Sans Pro SemiBold" panose="020B0603030403020204" pitchFamily="34" charset="0"/>
                <a:ea typeface="Source Sans Pro SemiBold" panose="020B0603030403020204" pitchFamily="34" charset="0"/>
              </a:rPr>
              <a:t>Thuật toán sắp xếp bubble sort thực hiện sắp xếp dãy số bằng cách lặp lại công việc đổi chỗ 2 số liên tiếp nhau nếu chúng đứng sai thứ tự cho đến khi dãy số được sắp xếp.</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542664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91854" y="2800846"/>
            <a:ext cx="1639982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r>
              <a:rPr lang="en-US" sz="3000">
                <a:solidFill>
                  <a:srgbClr val="0070C0"/>
                </a:solidFill>
                <a:latin typeface="Source Sans Pro SemiBold" panose="020B0603030403020204" pitchFamily="34" charset="0"/>
                <a:ea typeface="Source Sans Pro SemiBold" panose="020B0603030403020204" pitchFamily="34" charset="0"/>
              </a:rPr>
              <a:t>Bước 1: </a:t>
            </a:r>
            <a:r>
              <a:rPr lang="en-US" sz="3000">
                <a:solidFill>
                  <a:srgbClr val="1C98ED"/>
                </a:solidFill>
                <a:latin typeface="Source Sans Pro SemiBold" panose="020B0603030403020204" pitchFamily="34" charset="0"/>
                <a:ea typeface="Source Sans Pro SemiBold" panose="020B0603030403020204" pitchFamily="34" charset="0"/>
              </a:rPr>
              <a:t>i = n-1;	</a:t>
            </a:r>
          </a:p>
          <a:p>
            <a:r>
              <a:rPr lang="en-US" sz="3000">
                <a:solidFill>
                  <a:srgbClr val="0070C0"/>
                </a:solidFill>
                <a:latin typeface="Source Sans Pro SemiBold" panose="020B0603030403020204" pitchFamily="34" charset="0"/>
                <a:ea typeface="Source Sans Pro SemiBold" panose="020B0603030403020204" pitchFamily="34" charset="0"/>
              </a:rPr>
              <a:t>Bước 2: </a:t>
            </a:r>
            <a:r>
              <a:rPr lang="en-US" sz="3000">
                <a:solidFill>
                  <a:srgbClr val="1C98ED"/>
                </a:solidFill>
                <a:latin typeface="Source Sans Pro SemiBold" panose="020B0603030403020204" pitchFamily="34" charset="0"/>
                <a:ea typeface="Source Sans Pro SemiBold" panose="020B0603030403020204" pitchFamily="34" charset="0"/>
              </a:rPr>
              <a:t>j = 0;</a:t>
            </a: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Trong khi (j &lt; i) thực hiện:  Nếu a[j] &gt; a[j+1]  Swap(a[j],a[j-1])</a:t>
            </a:r>
            <a:r>
              <a:rPr lang="en-US" sz="3000" i="1">
                <a:solidFill>
                  <a:srgbClr val="1C98ED"/>
                </a:solidFill>
                <a:latin typeface="Source Sans Pro SemiBold" panose="020B0603030403020204" pitchFamily="34" charset="0"/>
                <a:ea typeface="Source Sans Pro SemiBold" panose="020B0603030403020204" pitchFamily="34" charset="0"/>
              </a:rPr>
              <a:t>;</a:t>
            </a:r>
            <a:endParaRPr lang="en-US" sz="3000">
              <a:solidFill>
                <a:srgbClr val="1C98ED"/>
              </a:solidFill>
              <a:latin typeface="Source Sans Pro SemiBold" panose="020B0603030403020204" pitchFamily="34" charset="0"/>
              <a:ea typeface="Source Sans Pro SemiBold" panose="020B0603030403020204" pitchFamily="34" charset="0"/>
            </a:endParaRP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j++;		</a:t>
            </a:r>
          </a:p>
          <a:p>
            <a:r>
              <a:rPr lang="en-US" sz="3000">
                <a:solidFill>
                  <a:srgbClr val="0070C0"/>
                </a:solidFill>
                <a:latin typeface="Source Sans Pro SemiBold" panose="020B0603030403020204" pitchFamily="34" charset="0"/>
                <a:ea typeface="Source Sans Pro SemiBold" panose="020B0603030403020204" pitchFamily="34" charset="0"/>
              </a:rPr>
              <a:t>Bước 3 : </a:t>
            </a:r>
            <a:r>
              <a:rPr lang="en-US" sz="3000">
                <a:solidFill>
                  <a:srgbClr val="1C98ED"/>
                </a:solidFill>
                <a:latin typeface="Source Sans Pro SemiBold" panose="020B0603030403020204" pitchFamily="34" charset="0"/>
                <a:ea typeface="Source Sans Pro SemiBold" panose="020B0603030403020204" pitchFamily="34" charset="0"/>
              </a:rPr>
              <a:t>i --;</a:t>
            </a: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Nếu  i ==0: Hết dãy. Dừng	</a:t>
            </a: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Ngược lại: Lặp lại Bước 2. </a:t>
            </a:r>
          </a:p>
          <a:p>
            <a:pPr>
              <a:buNone/>
            </a:pPr>
            <a:endParaRPr lang="vi-VN">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390748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{35, 15, 1, 9, 30, 8, 10, 2, 49, 18} </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130368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1788471"/>
            <a:ext cx="9870330" cy="7847898"/>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pic>
        <p:nvPicPr>
          <p:cNvPr id="3" name="BubbleSort">
            <a:hlinkClick r:id="" action="ppaction://media"/>
            <a:extLst>
              <a:ext uri="{FF2B5EF4-FFF2-40B4-BE49-F238E27FC236}">
                <a16:creationId xmlns:a16="http://schemas.microsoft.com/office/drawing/2014/main" id="{69A18F41-3A5A-72EC-09A9-E225E2CEAC19}"/>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4743369" y="3202873"/>
            <a:ext cx="7793577" cy="5072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353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ormAutofit/>
          </a:bodyPr>
          <a:lstStyle/>
          <a:p>
            <a:r>
              <a:rPr lang="vi-VN" sz="4000">
                <a:solidFill>
                  <a:srgbClr val="1C98ED"/>
                </a:solidFill>
                <a:latin typeface="DVN - Titan One" panose="02000000000000000000" pitchFamily="2" charset="0"/>
              </a:rPr>
              <a:t>CÀI ĐẶT BUBBLE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65</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CD9F18AD-C475-08C6-9195-A647D2A6D1EC}"/>
              </a:ext>
            </a:extLst>
          </p:cNvPr>
          <p:cNvPicPr>
            <a:picLocks noChangeAspect="1"/>
          </p:cNvPicPr>
          <p:nvPr/>
        </p:nvPicPr>
        <p:blipFill>
          <a:blip r:embed="rId10"/>
          <a:stretch>
            <a:fillRect/>
          </a:stretch>
        </p:blipFill>
        <p:spPr>
          <a:xfrm>
            <a:off x="677980" y="4274693"/>
            <a:ext cx="8187174" cy="4707122"/>
          </a:xfrm>
          <a:prstGeom prst="rect">
            <a:avLst/>
          </a:prstGeom>
        </p:spPr>
      </p:pic>
      <p:pic>
        <p:nvPicPr>
          <p:cNvPr id="10" name="Picture 9" descr="A qr code with black squares">
            <a:extLst>
              <a:ext uri="{FF2B5EF4-FFF2-40B4-BE49-F238E27FC236}">
                <a16:creationId xmlns:a16="http://schemas.microsoft.com/office/drawing/2014/main" id="{C8E6E012-BC92-EC55-D9CB-F28A2263B9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9429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0</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4081116746"/>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Interchange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2617741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Sơ lược về cây nhị phân hoàn chỉnh (Complete Binary Tree)</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Cấu trúc dữ liệu Heap, Max Heap, Min Heap</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 Min Heap</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HeapSort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 thuật toán HeapSort</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3521559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Sắp xếp vun đống hoạt động bằng cách hình dung các phần tử của mảng như một loại cây nhị phân hoàn chỉnh đặc biệt được gọi là Heap</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O(nlog(n))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520392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Cây Nhị Phân</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Cây nhị phân: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cây mà mỗi nốt chỉ có tối đa 2 nốt con</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Các nốt con được gọi là nốt con bên trái (left child) và nốt con bên phải (right child)</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Nốt đầu tiên của cây gọi là gốc (root)</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Những nốt không có nốt con gọi là lá (leaf)</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r>
              <a:rPr lang="vi-VN" sz="4000">
                <a:solidFill>
                  <a:srgbClr val="1C98ED"/>
                </a:solidFill>
                <a:latin typeface="DVN - Titan One" panose="02000000000000000000" pitchFamily="2" charset="0"/>
              </a:rPr>
              <a:t>Minh họa cây nhị phân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6" name="Picture 45" descr="A diagram of a diagram&#10;&#10;Description automatically generated">
            <a:extLst>
              <a:ext uri="{FF2B5EF4-FFF2-40B4-BE49-F238E27FC236}">
                <a16:creationId xmlns:a16="http://schemas.microsoft.com/office/drawing/2014/main" id="{BC27571F-754B-66F6-7BDF-D0A902DFDB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4648" y="3977699"/>
            <a:ext cx="7666472" cy="5015150"/>
          </a:xfrm>
          <a:prstGeom prst="rect">
            <a:avLst/>
          </a:prstGeom>
        </p:spPr>
      </p:pic>
    </p:spTree>
    <p:extLst>
      <p:ext uri="{BB962C8B-B14F-4D97-AF65-F5344CB8AC3E}">
        <p14:creationId xmlns:p14="http://schemas.microsoft.com/office/powerpoint/2010/main" val="1212691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b="1">
                <a:solidFill>
                  <a:srgbClr val="FF0000"/>
                </a:solidFill>
                <a:latin typeface="Source Sans Pro SemiBold" panose="020B0603030403020204" pitchFamily="34" charset="0"/>
                <a:ea typeface="Source Sans Pro SemiBold" panose="020B0603030403020204" pitchFamily="34" charset="0"/>
              </a:rPr>
              <a:t>Thời gian thực hiện chương trình</a:t>
            </a:r>
            <a:r>
              <a:rPr lang="vi-VN" sz="3400">
                <a:solidFill>
                  <a:srgbClr val="FF0000"/>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là một hàm của kích thước dữ liệu vào. </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Ký hiệu: T(n) với n là kích thước dữ liệu vào</a:t>
            </a:r>
          </a:p>
          <a:p>
            <a:pPr algn="just">
              <a:lnSpc>
                <a:spcPct val="130000"/>
              </a:lnSpc>
            </a:pPr>
            <a:r>
              <a:rPr lang="vi-VN" sz="3400">
                <a:solidFill>
                  <a:srgbClr val="FF0000"/>
                </a:solidFill>
                <a:latin typeface="Source Sans Pro SemiBold" panose="020B0603030403020204" pitchFamily="34" charset="0"/>
                <a:ea typeface="Source Sans Pro SemiBold" panose="020B0603030403020204" pitchFamily="34" charset="0"/>
              </a:rPr>
              <a:t>Ví dụ:</a:t>
            </a:r>
            <a:r>
              <a:rPr lang="vi-VN" sz="3400">
                <a:solidFill>
                  <a:srgbClr val="1C98ED"/>
                </a:solidFill>
                <a:latin typeface="Source Sans Pro SemiBold" panose="020B0603030403020204" pitchFamily="34" charset="0"/>
                <a:ea typeface="Source Sans Pro SemiBold" panose="020B0603030403020204" pitchFamily="34" charset="0"/>
              </a:rPr>
              <a:t> Chương trình tính tổng của n số có thời gian thực hiện là T(n) = Cn với C là hằng số</a:t>
            </a:r>
          </a:p>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Thời gian thực hiện chương trình là một hàm </a:t>
            </a:r>
            <a:r>
              <a:rPr lang="vi-VN" sz="3400">
                <a:solidFill>
                  <a:srgbClr val="FF0000"/>
                </a:solidFill>
                <a:latin typeface="Source Sans Pro SemiBold" panose="020B0603030403020204" pitchFamily="34" charset="0"/>
                <a:ea typeface="Source Sans Pro SemiBold" panose="020B0603030403020204" pitchFamily="34" charset="0"/>
              </a:rPr>
              <a:t>không âm </a:t>
            </a: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223189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Cây Nhị Phân Hoàn chỉnh</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Cây nhị phân hoàn chỉnh: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cây nhị phân trong đó tất cả các cấp (level) được lắp đầy hoàn toàn ngoại trừ có thể là cấp thấp nhất, và được điền từ bên trái.</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Tất cả phần tử lá phải nghiêng về bên trái</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Nốt lá cuối cùng có thể không có anh chị em bên phải</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r>
              <a:rPr lang="vi-VN" sz="4000">
                <a:solidFill>
                  <a:srgbClr val="1C98ED"/>
                </a:solidFill>
                <a:latin typeface="DVN - Titan One" panose="02000000000000000000" pitchFamily="2" charset="0"/>
              </a:rPr>
              <a:t>Minh họa cây nhị phân hoàn chỉnh</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8" name="Picture 47" descr="A diagram of a diagram">
            <a:extLst>
              <a:ext uri="{FF2B5EF4-FFF2-40B4-BE49-F238E27FC236}">
                <a16:creationId xmlns:a16="http://schemas.microsoft.com/office/drawing/2014/main" id="{5740D661-F684-7AC0-9089-DE5B4B94D4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4648" y="3977699"/>
            <a:ext cx="7666472" cy="5015150"/>
          </a:xfrm>
          <a:prstGeom prst="rect">
            <a:avLst/>
          </a:prstGeom>
        </p:spPr>
      </p:pic>
    </p:spTree>
    <p:extLst>
      <p:ext uri="{BB962C8B-B14F-4D97-AF65-F5344CB8AC3E}">
        <p14:creationId xmlns:p14="http://schemas.microsoft.com/office/powerpoint/2010/main" val="3041425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Cây Nhị Phân Hoàn chỉnh</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Ta có thể xây dựng một cây nhị phân hoàn chỉnh từ một mảng, mỗi phần tử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a[i]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sẽ có 2 con là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a[l] và a[r]</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với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 = 2i + 1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và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  = 2i + 2</a:t>
            </a: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r>
              <a:rPr lang="vi-VN" sz="4000">
                <a:solidFill>
                  <a:srgbClr val="1C98ED"/>
                </a:solidFill>
                <a:latin typeface="DVN - Titan One" panose="02000000000000000000" pitchFamily="2" charset="0"/>
              </a:rPr>
              <a:t>Minh họa cây nhị phân hoàn chỉnh</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052" name="Picture 4" descr="on the left, there is a graph and on the right there is an array representation of the same graph to compare equivalent indices">
            <a:extLst>
              <a:ext uri="{FF2B5EF4-FFF2-40B4-BE49-F238E27FC236}">
                <a16:creationId xmlns:a16="http://schemas.microsoft.com/office/drawing/2014/main" id="{493B356A-4121-045F-83DD-CB4D6C234F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 r="53786"/>
          <a:stretch/>
        </p:blipFill>
        <p:spPr bwMode="auto">
          <a:xfrm>
            <a:off x="11012249" y="4631251"/>
            <a:ext cx="4533901" cy="45339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n the left, there is a graph and on the right there is an array representation of the same graph to compare equivalent indices">
            <a:extLst>
              <a:ext uri="{FF2B5EF4-FFF2-40B4-BE49-F238E27FC236}">
                <a16:creationId xmlns:a16="http://schemas.microsoft.com/office/drawing/2014/main" id="{984FFEF1-DFD1-3315-D467-1A4073CBED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4875" r="344"/>
          <a:stretch/>
        </p:blipFill>
        <p:spPr bwMode="auto">
          <a:xfrm>
            <a:off x="10920986" y="1893477"/>
            <a:ext cx="5374477"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696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3">
              <a:extLst>
                <a:ext uri="{96DAC541-7B7A-43D3-8B79-37D633B846F1}">
                  <asvg:svgBlip xmlns:asvg="http://schemas.microsoft.com/office/drawing/2016/SVG/main" r:embed="rId4"/>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115407" y="1785035"/>
            <a:ext cx="6637048" cy="1163380"/>
          </a:xfrm>
        </p:spPr>
        <p:txBody>
          <a:bodyPr>
            <a:noAutofit/>
          </a:bodyPr>
          <a:lstStyle/>
          <a:p>
            <a:r>
              <a:rPr lang="vi-VN" sz="4000">
                <a:solidFill>
                  <a:srgbClr val="1C98ED"/>
                </a:solidFill>
                <a:latin typeface="DVN - Titan One" panose="02000000000000000000" pitchFamily="2" charset="0"/>
              </a:rPr>
              <a:t>CTDL HEAP, Max Heap, Min Heap</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r>
              <a:rPr lang="vi-VN" sz="4000">
                <a:solidFill>
                  <a:srgbClr val="1C98ED"/>
                </a:solidFill>
                <a:latin typeface="DVN - Titan One" panose="02000000000000000000" pitchFamily="2" charset="0"/>
              </a:rPr>
              <a:t>Minh họa Heap</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sp>
        <p:nvSpPr>
          <p:cNvPr id="40" name="Content Placeholder 29">
            <a:extLst>
              <a:ext uri="{FF2B5EF4-FFF2-40B4-BE49-F238E27FC236}">
                <a16:creationId xmlns:a16="http://schemas.microsoft.com/office/drawing/2014/main" id="{6B6B4AD3-8F8F-FDE1-4E5D-C05F767AA0C1}"/>
              </a:ext>
            </a:extLst>
          </p:cNvPr>
          <p:cNvSpPr txBox="1">
            <a:spLocks/>
          </p:cNvSpPr>
          <p:nvPr/>
        </p:nvSpPr>
        <p:spPr>
          <a:xfrm>
            <a:off x="604835" y="3089991"/>
            <a:ext cx="8318341"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70000"/>
              </a:lnSpc>
              <a:spcBef>
                <a:spcPts val="1200"/>
              </a:spcBef>
              <a:buNone/>
            </a:pP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2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Cấu trúc dữ liệu Heap: </a:t>
            </a: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 là một cây nhị phân hoàn chỉnh. Tất cả các nút trong cây tuân theo thuộc tính nhất định, trong trường hợp nốt cha lớn hơn các nốt con của nó, phần tử lớn nhất ở gốc ta có </a:t>
            </a:r>
            <a:r>
              <a:rPr lang="vi-VN" sz="32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Max Heap</a:t>
            </a: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ngược lại nếu nốt cha nhỏ hơn 2 nốt con của nó, phần tử nhỏ nhất ở gốc ta có </a:t>
            </a:r>
            <a:r>
              <a:rPr lang="vi-VN" sz="32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 Heap</a:t>
            </a:r>
          </a:p>
          <a:p>
            <a:pPr marL="0" indent="0">
              <a:lnSpc>
                <a:spcPct val="170000"/>
              </a:lnSpc>
              <a:spcBef>
                <a:spcPts val="1200"/>
              </a:spcBef>
              <a:buNone/>
            </a:pPr>
            <a:endPar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br>
              <a:rPr lang="vi-VN" sz="3200">
                <a:latin typeface="Source Sans Pro SemiBold" panose="020B0603030403020204" pitchFamily="34" charset="0"/>
                <a:ea typeface="Source Sans Pro SemiBold" panose="020B0603030403020204" pitchFamily="34" charset="0"/>
              </a:rPr>
            </a:br>
            <a:endParaRPr lang="vi-VN" sz="32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4100" name="Picture 4" descr="max heap min heap comparison">
            <a:extLst>
              <a:ext uri="{FF2B5EF4-FFF2-40B4-BE49-F238E27FC236}">
                <a16:creationId xmlns:a16="http://schemas.microsoft.com/office/drawing/2014/main" id="{1909B196-8C71-326E-6880-B82F985C42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7083" y="4097718"/>
            <a:ext cx="7598673" cy="429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750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thao tác so sánh nút a[i] với 2 nút con của nó là a[l] và a[r], vị trí của phần tử lớn nhất trong 3 phần tử trên được gán vào biến largest</a:t>
            </a: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Trường hợp largest = i  kết thúc (nút a[i] là nút lớn nhất)</a:t>
            </a: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Trường hợp largest != i thực hiện đổi chỗ a[i] và a[largest], sau đó gọi đệ quy thao tác Heapify với nút a[largest]</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97995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5122" name="Picture 2" descr="graph shows how base case of heapify works">
            <a:extLst>
              <a:ext uri="{FF2B5EF4-FFF2-40B4-BE49-F238E27FC236}">
                <a16:creationId xmlns:a16="http://schemas.microsoft.com/office/drawing/2014/main" id="{50807A12-B2E4-19A2-BA51-41AB1C1B55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6766" y="2862175"/>
            <a:ext cx="9352823" cy="686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0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9" name="Picture 28">
            <a:extLst>
              <a:ext uri="{FF2B5EF4-FFF2-40B4-BE49-F238E27FC236}">
                <a16:creationId xmlns:a16="http://schemas.microsoft.com/office/drawing/2014/main" id="{E427B115-8835-5C14-A5D7-45D307B6DB53}"/>
              </a:ext>
            </a:extLst>
          </p:cNvPr>
          <p:cNvPicPr>
            <a:picLocks noChangeAspect="1"/>
          </p:cNvPicPr>
          <p:nvPr/>
        </p:nvPicPr>
        <p:blipFill>
          <a:blip r:embed="rId10"/>
          <a:stretch>
            <a:fillRect/>
          </a:stretch>
        </p:blipFill>
        <p:spPr>
          <a:xfrm>
            <a:off x="1995531" y="3465253"/>
            <a:ext cx="4876800" cy="5676900"/>
          </a:xfrm>
          <a:prstGeom prst="rect">
            <a:avLst/>
          </a:prstGeom>
        </p:spPr>
      </p:pic>
      <p:pic>
        <p:nvPicPr>
          <p:cNvPr id="30" name="Picture 29">
            <a:extLst>
              <a:ext uri="{FF2B5EF4-FFF2-40B4-BE49-F238E27FC236}">
                <a16:creationId xmlns:a16="http://schemas.microsoft.com/office/drawing/2014/main" id="{288E2C6A-5D94-3541-4643-DE91B1832ADA}"/>
              </a:ext>
            </a:extLst>
          </p:cNvPr>
          <p:cNvPicPr>
            <a:picLocks noChangeAspect="1"/>
          </p:cNvPicPr>
          <p:nvPr/>
        </p:nvPicPr>
        <p:blipFill>
          <a:blip r:embed="rId11"/>
          <a:stretch>
            <a:fillRect/>
          </a:stretch>
        </p:blipFill>
        <p:spPr>
          <a:xfrm>
            <a:off x="8986107" y="3051063"/>
            <a:ext cx="6990155" cy="6474308"/>
          </a:xfrm>
          <a:prstGeom prst="rect">
            <a:avLst/>
          </a:prstGeom>
        </p:spPr>
      </p:pic>
    </p:spTree>
    <p:extLst>
      <p:ext uri="{BB962C8B-B14F-4D97-AF65-F5344CB8AC3E}">
        <p14:creationId xmlns:p14="http://schemas.microsoft.com/office/powerpoint/2010/main" val="1988378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Để xây dựng Max Heap ta gọi hàm heapify với mọi nút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không phải nút lá</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marL="0" indent="0">
              <a:lnSpc>
                <a:spcPct val="150000"/>
              </a:lnSpc>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Lưu ý: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các nút không phải nút lá có vị trí từ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 = 0  đến i = n/2 - 1</a:t>
            </a: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Nên ta sẽ gọi hàm heapify trong vòng lặp i chạy từ n/2 – 1 về 0</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640420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Ví dụ với mảng sau</a:t>
            </a: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3" name="Picture 32">
            <a:extLst>
              <a:ext uri="{FF2B5EF4-FFF2-40B4-BE49-F238E27FC236}">
                <a16:creationId xmlns:a16="http://schemas.microsoft.com/office/drawing/2014/main" id="{D9939E34-DAB8-7835-9732-D3C145CA10E6}"/>
              </a:ext>
            </a:extLst>
          </p:cNvPr>
          <p:cNvPicPr>
            <a:picLocks noChangeAspect="1"/>
          </p:cNvPicPr>
          <p:nvPr/>
        </p:nvPicPr>
        <p:blipFill>
          <a:blip r:embed="rId10"/>
          <a:stretch>
            <a:fillRect/>
          </a:stretch>
        </p:blipFill>
        <p:spPr>
          <a:xfrm>
            <a:off x="5553214" y="5176206"/>
            <a:ext cx="7277100" cy="3943350"/>
          </a:xfrm>
          <a:prstGeom prst="rect">
            <a:avLst/>
          </a:prstGeom>
        </p:spPr>
      </p:pic>
    </p:spTree>
    <p:extLst>
      <p:ext uri="{BB962C8B-B14F-4D97-AF65-F5344CB8AC3E}">
        <p14:creationId xmlns:p14="http://schemas.microsoft.com/office/powerpoint/2010/main" val="29127166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207724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1" name="Picture 30">
            <a:extLst>
              <a:ext uri="{FF2B5EF4-FFF2-40B4-BE49-F238E27FC236}">
                <a16:creationId xmlns:a16="http://schemas.microsoft.com/office/drawing/2014/main" id="{6E01FDFF-63B1-A1A4-EB6E-2E12FA6971D6}"/>
              </a:ext>
            </a:extLst>
          </p:cNvPr>
          <p:cNvPicPr>
            <a:picLocks noChangeAspect="1"/>
          </p:cNvPicPr>
          <p:nvPr/>
        </p:nvPicPr>
        <p:blipFill>
          <a:blip r:embed="rId10"/>
          <a:stretch>
            <a:fillRect/>
          </a:stretch>
        </p:blipFill>
        <p:spPr>
          <a:xfrm>
            <a:off x="3934403" y="2883143"/>
            <a:ext cx="9839032" cy="6682209"/>
          </a:xfrm>
          <a:prstGeom prst="rect">
            <a:avLst/>
          </a:prstGeom>
        </p:spPr>
      </p:pic>
    </p:spTree>
    <p:extLst>
      <p:ext uri="{BB962C8B-B14F-4D97-AF65-F5344CB8AC3E}">
        <p14:creationId xmlns:p14="http://schemas.microsoft.com/office/powerpoint/2010/main" val="1417640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207724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6146" name="Picture 2" descr="steps to build max heap for heap sort">
            <a:extLst>
              <a:ext uri="{FF2B5EF4-FFF2-40B4-BE49-F238E27FC236}">
                <a16:creationId xmlns:a16="http://schemas.microsoft.com/office/drawing/2014/main" id="{512C5279-23EA-73BB-AE88-4ADE98F7B9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7016" y="2929083"/>
            <a:ext cx="5552323" cy="653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3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Đơn vị đo T(n) không phải là đơn vị đo thời gian bình thường như giờ, phút, giây, … mà thường được xác định bởi số các lệnh được thực hiện trong máy tính	</a:t>
            </a:r>
          </a:p>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Ví dụ: T(n) = Cn có nghĩa là chương trình cần có Cn chỉ thị.</a:t>
            </a:r>
          </a:p>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T(n) =  </a:t>
            </a:r>
            <a:r>
              <a:rPr lang="vi-VN" sz="3400">
                <a:solidFill>
                  <a:srgbClr val="FF0000"/>
                </a:solidFill>
                <a:latin typeface="Source Sans Pro SemiBold" panose="020B0603030403020204" pitchFamily="34" charset="0"/>
                <a:ea typeface="Source Sans Pro SemiBold" panose="020B0603030403020204" pitchFamily="34" charset="0"/>
              </a:rPr>
              <a:t>số phép gán + số phép so sánh</a:t>
            </a:r>
          </a:p>
          <a:p>
            <a:pPr algn="just">
              <a:lnSpc>
                <a:spcPct val="130000"/>
              </a:lnSpc>
              <a:buNone/>
            </a:pPr>
            <a:endParaRPr lang="vi-VN" sz="3200"/>
          </a:p>
          <a:p>
            <a:endParaRPr lang="en-US" sz="3200"/>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76177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207724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6" name="Group 35">
            <a:extLst>
              <a:ext uri="{FF2B5EF4-FFF2-40B4-BE49-F238E27FC236}">
                <a16:creationId xmlns:a16="http://schemas.microsoft.com/office/drawing/2014/main" id="{8B92DA54-9A30-5090-4379-8FB5C09189BA}"/>
              </a:ext>
            </a:extLst>
          </p:cNvPr>
          <p:cNvGrpSpPr/>
          <p:nvPr/>
        </p:nvGrpSpPr>
        <p:grpSpPr>
          <a:xfrm>
            <a:off x="797956" y="3506637"/>
            <a:ext cx="16250444" cy="5216882"/>
            <a:chOff x="807186" y="3592374"/>
            <a:chExt cx="16250444" cy="5216882"/>
          </a:xfrm>
        </p:grpSpPr>
        <p:pic>
          <p:nvPicPr>
            <p:cNvPr id="11" name="Picture 10">
              <a:extLst>
                <a:ext uri="{FF2B5EF4-FFF2-40B4-BE49-F238E27FC236}">
                  <a16:creationId xmlns:a16="http://schemas.microsoft.com/office/drawing/2014/main" id="{4B11BCE8-C94A-8EDB-148D-3FBCD9446A7E}"/>
                </a:ext>
              </a:extLst>
            </p:cNvPr>
            <p:cNvPicPr>
              <a:picLocks noChangeAspect="1"/>
            </p:cNvPicPr>
            <p:nvPr/>
          </p:nvPicPr>
          <p:blipFill>
            <a:blip r:embed="rId10"/>
            <a:stretch>
              <a:fillRect/>
            </a:stretch>
          </p:blipFill>
          <p:spPr>
            <a:xfrm>
              <a:off x="807186" y="3592374"/>
              <a:ext cx="9639004" cy="5216882"/>
            </a:xfrm>
            <a:prstGeom prst="rect">
              <a:avLst/>
            </a:prstGeom>
          </p:spPr>
        </p:pic>
        <p:pic>
          <p:nvPicPr>
            <p:cNvPr id="29" name="Picture 28">
              <a:extLst>
                <a:ext uri="{FF2B5EF4-FFF2-40B4-BE49-F238E27FC236}">
                  <a16:creationId xmlns:a16="http://schemas.microsoft.com/office/drawing/2014/main" id="{EBC56BEC-F868-781C-2AF8-8ECEE0EF6B99}"/>
                </a:ext>
              </a:extLst>
            </p:cNvPr>
            <p:cNvPicPr>
              <a:picLocks noChangeAspect="1"/>
            </p:cNvPicPr>
            <p:nvPr/>
          </p:nvPicPr>
          <p:blipFill>
            <a:blip r:embed="rId11"/>
            <a:stretch>
              <a:fillRect/>
            </a:stretch>
          </p:blipFill>
          <p:spPr>
            <a:xfrm>
              <a:off x="10060989" y="4611847"/>
              <a:ext cx="3147780" cy="4169519"/>
            </a:xfrm>
            <a:prstGeom prst="rect">
              <a:avLst/>
            </a:prstGeom>
          </p:spPr>
        </p:pic>
        <p:pic>
          <p:nvPicPr>
            <p:cNvPr id="31" name="Picture 30">
              <a:extLst>
                <a:ext uri="{FF2B5EF4-FFF2-40B4-BE49-F238E27FC236}">
                  <a16:creationId xmlns:a16="http://schemas.microsoft.com/office/drawing/2014/main" id="{825E28F2-8267-121D-0FEC-9127F791129B}"/>
                </a:ext>
              </a:extLst>
            </p:cNvPr>
            <p:cNvPicPr>
              <a:picLocks noChangeAspect="1"/>
            </p:cNvPicPr>
            <p:nvPr/>
          </p:nvPicPr>
          <p:blipFill>
            <a:blip r:embed="rId12"/>
            <a:stretch>
              <a:fillRect/>
            </a:stretch>
          </p:blipFill>
          <p:spPr>
            <a:xfrm>
              <a:off x="13909850" y="4611847"/>
              <a:ext cx="3147780" cy="4055793"/>
            </a:xfrm>
            <a:prstGeom prst="rect">
              <a:avLst/>
            </a:prstGeom>
          </p:spPr>
        </p:pic>
        <p:pic>
          <p:nvPicPr>
            <p:cNvPr id="34" name="Picture 33">
              <a:extLst>
                <a:ext uri="{FF2B5EF4-FFF2-40B4-BE49-F238E27FC236}">
                  <a16:creationId xmlns:a16="http://schemas.microsoft.com/office/drawing/2014/main" id="{FF93D895-A943-9281-EC23-CAC07DE2C0CF}"/>
                </a:ext>
              </a:extLst>
            </p:cNvPr>
            <p:cNvPicPr>
              <a:picLocks noChangeAspect="1"/>
            </p:cNvPicPr>
            <p:nvPr/>
          </p:nvPicPr>
          <p:blipFill>
            <a:blip r:embed="rId13"/>
            <a:stretch>
              <a:fillRect/>
            </a:stretch>
          </p:blipFill>
          <p:spPr>
            <a:xfrm>
              <a:off x="9403895" y="5814573"/>
              <a:ext cx="704948" cy="371527"/>
            </a:xfrm>
            <a:prstGeom prst="rect">
              <a:avLst/>
            </a:prstGeom>
          </p:spPr>
        </p:pic>
        <p:pic>
          <p:nvPicPr>
            <p:cNvPr id="35" name="Picture 34">
              <a:extLst>
                <a:ext uri="{FF2B5EF4-FFF2-40B4-BE49-F238E27FC236}">
                  <a16:creationId xmlns:a16="http://schemas.microsoft.com/office/drawing/2014/main" id="{C8D15737-4E4A-19D4-5C42-951780C5978F}"/>
                </a:ext>
              </a:extLst>
            </p:cNvPr>
            <p:cNvPicPr>
              <a:picLocks noChangeAspect="1"/>
            </p:cNvPicPr>
            <p:nvPr/>
          </p:nvPicPr>
          <p:blipFill>
            <a:blip r:embed="rId13"/>
            <a:stretch>
              <a:fillRect/>
            </a:stretch>
          </p:blipFill>
          <p:spPr>
            <a:xfrm>
              <a:off x="13557376" y="5742891"/>
              <a:ext cx="704948" cy="371527"/>
            </a:xfrm>
            <a:prstGeom prst="rect">
              <a:avLst/>
            </a:prstGeom>
          </p:spPr>
        </p:pic>
      </p:grpSp>
    </p:spTree>
    <p:extLst>
      <p:ext uri="{BB962C8B-B14F-4D97-AF65-F5344CB8AC3E}">
        <p14:creationId xmlns:p14="http://schemas.microsoft.com/office/powerpoint/2010/main" val="42061188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Thuật toán HeapSort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lnSpc>
                <a:spcPct val="170000"/>
              </a:lnSpc>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 hàm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Heapify</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và hàm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HeapSort</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được mình minh họa trong folder được liên kết qua mã QR bên</a:t>
            </a:r>
          </a:p>
          <a:p>
            <a:pPr>
              <a:lnSpc>
                <a:spcPct val="170000"/>
              </a:lnSpc>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Các bạn quét mã QR để tiện tiếp tục theo dõi nhóe</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descr="A qr code with black squares">
            <a:extLst>
              <a:ext uri="{FF2B5EF4-FFF2-40B4-BE49-F238E27FC236}">
                <a16:creationId xmlns:a16="http://schemas.microsoft.com/office/drawing/2014/main" id="{1D1AB7AD-F06F-489A-550B-087433F1F1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8458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331797" y="3012610"/>
            <a:ext cx="15719934"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HeapSort săp xếp mảng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Build Max Heap: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Vì cây thỏa mãn thuộc tính Max-Heap nên phần tử lớn nhất sẽ được lưu trữ tại nút gốc.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Swap: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Loại bỏ phần tử gốc và đặt vào cuối mảng. Đặt phần tử cuối cùng của cây vào chỗ trống.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Remove: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Giảm kích thước của heap đi 1.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Heapify: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Heapify phần tử gốc một lần nữa để chúng ta có phần tử cao nhất ở gốc.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được lặp lại cho đến khi tất cả các mục trong danh sách được sắp xếp.</a:t>
            </a: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536997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47" name="Group 46">
            <a:extLst>
              <a:ext uri="{FF2B5EF4-FFF2-40B4-BE49-F238E27FC236}">
                <a16:creationId xmlns:a16="http://schemas.microsoft.com/office/drawing/2014/main" id="{3E59620F-7817-693C-65DA-AC68903853FD}"/>
              </a:ext>
            </a:extLst>
          </p:cNvPr>
          <p:cNvGrpSpPr/>
          <p:nvPr/>
        </p:nvGrpSpPr>
        <p:grpSpPr>
          <a:xfrm>
            <a:off x="934981" y="3880373"/>
            <a:ext cx="16247907" cy="4614348"/>
            <a:chOff x="934981" y="3880373"/>
            <a:chExt cx="16247907" cy="4614348"/>
          </a:xfrm>
        </p:grpSpPr>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0"/>
            <a:srcRect l="7949"/>
            <a:stretch/>
          </p:blipFill>
          <p:spPr>
            <a:xfrm>
              <a:off x="934981" y="3880373"/>
              <a:ext cx="9299512" cy="4614348"/>
            </a:xfrm>
            <a:prstGeom prst="rect">
              <a:avLst/>
            </a:prstGeom>
          </p:spPr>
        </p:pic>
        <p:pic>
          <p:nvPicPr>
            <p:cNvPr id="34" name="Picture 33">
              <a:extLst>
                <a:ext uri="{FF2B5EF4-FFF2-40B4-BE49-F238E27FC236}">
                  <a16:creationId xmlns:a16="http://schemas.microsoft.com/office/drawing/2014/main" id="{D1DDE25F-DCDD-E78A-0F8B-FE85BC22B6B8}"/>
                </a:ext>
              </a:extLst>
            </p:cNvPr>
            <p:cNvPicPr>
              <a:picLocks noChangeAspect="1"/>
            </p:cNvPicPr>
            <p:nvPr/>
          </p:nvPicPr>
          <p:blipFill>
            <a:blip r:embed="rId11"/>
            <a:stretch>
              <a:fillRect/>
            </a:stretch>
          </p:blipFill>
          <p:spPr>
            <a:xfrm>
              <a:off x="9654446" y="4202915"/>
              <a:ext cx="3398587" cy="4291806"/>
            </a:xfrm>
            <a:prstGeom prst="rect">
              <a:avLst/>
            </a:prstGeom>
          </p:spPr>
        </p:pic>
        <p:pic>
          <p:nvPicPr>
            <p:cNvPr id="36" name="Picture 35">
              <a:extLst>
                <a:ext uri="{FF2B5EF4-FFF2-40B4-BE49-F238E27FC236}">
                  <a16:creationId xmlns:a16="http://schemas.microsoft.com/office/drawing/2014/main" id="{57A74D85-E0B3-323C-A382-B4AF4FFD6056}"/>
                </a:ext>
              </a:extLst>
            </p:cNvPr>
            <p:cNvPicPr>
              <a:picLocks noChangeAspect="1"/>
            </p:cNvPicPr>
            <p:nvPr/>
          </p:nvPicPr>
          <p:blipFill>
            <a:blip r:embed="rId12"/>
            <a:stretch>
              <a:fillRect/>
            </a:stretch>
          </p:blipFill>
          <p:spPr>
            <a:xfrm>
              <a:off x="13784301" y="4249237"/>
              <a:ext cx="3398587" cy="4245484"/>
            </a:xfrm>
            <a:prstGeom prst="rect">
              <a:avLst/>
            </a:prstGeom>
          </p:spPr>
        </p:pic>
        <p:grpSp>
          <p:nvGrpSpPr>
            <p:cNvPr id="45" name="Group 44">
              <a:extLst>
                <a:ext uri="{FF2B5EF4-FFF2-40B4-BE49-F238E27FC236}">
                  <a16:creationId xmlns:a16="http://schemas.microsoft.com/office/drawing/2014/main" id="{36F78B4C-BA16-E2C4-6210-5158F95C5897}"/>
                </a:ext>
              </a:extLst>
            </p:cNvPr>
            <p:cNvGrpSpPr/>
            <p:nvPr/>
          </p:nvGrpSpPr>
          <p:grpSpPr>
            <a:xfrm>
              <a:off x="8695199" y="5241456"/>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3"/>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4"/>
              <a:srcRect t="27780"/>
              <a:stretch/>
            </p:blipFill>
            <p:spPr>
              <a:xfrm>
                <a:off x="8667501" y="5528466"/>
                <a:ext cx="1467099" cy="206398"/>
              </a:xfrm>
              <a:prstGeom prst="rect">
                <a:avLst/>
              </a:prstGeom>
            </p:spPr>
          </p:pic>
        </p:grpSp>
        <p:grpSp>
          <p:nvGrpSpPr>
            <p:cNvPr id="46" name="Group 45">
              <a:extLst>
                <a:ext uri="{FF2B5EF4-FFF2-40B4-BE49-F238E27FC236}">
                  <a16:creationId xmlns:a16="http://schemas.microsoft.com/office/drawing/2014/main" id="{E800C692-7913-9EC6-8817-CFE0D0A5D0B8}"/>
                </a:ext>
              </a:extLst>
            </p:cNvPr>
            <p:cNvGrpSpPr/>
            <p:nvPr/>
          </p:nvGrpSpPr>
          <p:grpSpPr>
            <a:xfrm>
              <a:off x="12962391" y="5210385"/>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4"/>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5"/>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680964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41" name="Group 40">
            <a:extLst>
              <a:ext uri="{FF2B5EF4-FFF2-40B4-BE49-F238E27FC236}">
                <a16:creationId xmlns:a16="http://schemas.microsoft.com/office/drawing/2014/main" id="{C32FDB57-7205-4F49-DB42-16D9B5F0D46C}"/>
              </a:ext>
            </a:extLst>
          </p:cNvPr>
          <p:cNvGrpSpPr/>
          <p:nvPr/>
        </p:nvGrpSpPr>
        <p:grpSpPr>
          <a:xfrm>
            <a:off x="1028700" y="3836942"/>
            <a:ext cx="16446192" cy="4768436"/>
            <a:chOff x="1028700" y="3836942"/>
            <a:chExt cx="16446192" cy="4768436"/>
          </a:xfrm>
        </p:grpSpPr>
        <p:pic>
          <p:nvPicPr>
            <p:cNvPr id="27" name="Picture 26">
              <a:extLst>
                <a:ext uri="{FF2B5EF4-FFF2-40B4-BE49-F238E27FC236}">
                  <a16:creationId xmlns:a16="http://schemas.microsoft.com/office/drawing/2014/main" id="{6D261C18-F9FA-06E4-0B18-E17C4FE6A580}"/>
                </a:ext>
              </a:extLst>
            </p:cNvPr>
            <p:cNvPicPr>
              <a:picLocks noChangeAspect="1"/>
            </p:cNvPicPr>
            <p:nvPr/>
          </p:nvPicPr>
          <p:blipFill>
            <a:blip r:embed="rId10"/>
            <a:stretch>
              <a:fillRect/>
            </a:stretch>
          </p:blipFill>
          <p:spPr>
            <a:xfrm>
              <a:off x="5179450" y="3836942"/>
              <a:ext cx="3634689" cy="4669886"/>
            </a:xfrm>
            <a:prstGeom prst="rect">
              <a:avLst/>
            </a:prstGeom>
          </p:spPr>
        </p:pic>
        <p:pic>
          <p:nvPicPr>
            <p:cNvPr id="11" name="Picture 10">
              <a:extLst>
                <a:ext uri="{FF2B5EF4-FFF2-40B4-BE49-F238E27FC236}">
                  <a16:creationId xmlns:a16="http://schemas.microsoft.com/office/drawing/2014/main" id="{812FD6A5-794F-C6CA-05FF-3CE08DBE523E}"/>
                </a:ext>
              </a:extLst>
            </p:cNvPr>
            <p:cNvPicPr>
              <a:picLocks noChangeAspect="1"/>
            </p:cNvPicPr>
            <p:nvPr/>
          </p:nvPicPr>
          <p:blipFill>
            <a:blip r:embed="rId11"/>
            <a:stretch>
              <a:fillRect/>
            </a:stretch>
          </p:blipFill>
          <p:spPr>
            <a:xfrm>
              <a:off x="1028700" y="4249237"/>
              <a:ext cx="3398587" cy="4245484"/>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554003" y="5467847"/>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2"/>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3"/>
              <a:srcRect t="27780"/>
              <a:stretch/>
            </p:blipFill>
            <p:spPr>
              <a:xfrm>
                <a:off x="8667501" y="5528466"/>
                <a:ext cx="1467099" cy="206398"/>
              </a:xfrm>
              <a:prstGeom prst="rect">
                <a:avLst/>
              </a:prstGeom>
            </p:spPr>
          </p:pic>
        </p:grpSp>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4"/>
            <a:srcRect l="44890" t="27374" r="45025" b="54930"/>
            <a:stretch/>
          </p:blipFill>
          <p:spPr>
            <a:xfrm>
              <a:off x="4667029" y="5143500"/>
              <a:ext cx="1018790" cy="816536"/>
            </a:xfrm>
            <a:prstGeom prst="rect">
              <a:avLst/>
            </a:prstGeom>
          </p:spPr>
        </p:pic>
        <p:pic>
          <p:nvPicPr>
            <p:cNvPr id="30" name="Picture 29">
              <a:extLst>
                <a:ext uri="{FF2B5EF4-FFF2-40B4-BE49-F238E27FC236}">
                  <a16:creationId xmlns:a16="http://schemas.microsoft.com/office/drawing/2014/main" id="{9F5C7ADA-4452-9159-C3F0-1C0320F1C14B}"/>
                </a:ext>
              </a:extLst>
            </p:cNvPr>
            <p:cNvPicPr>
              <a:picLocks noChangeAspect="1"/>
            </p:cNvPicPr>
            <p:nvPr/>
          </p:nvPicPr>
          <p:blipFill>
            <a:blip r:embed="rId15"/>
            <a:stretch>
              <a:fillRect/>
            </a:stretch>
          </p:blipFill>
          <p:spPr>
            <a:xfrm>
              <a:off x="9863512" y="4125676"/>
              <a:ext cx="3415218" cy="4479702"/>
            </a:xfrm>
            <a:prstGeom prst="rect">
              <a:avLst/>
            </a:prstGeom>
          </p:spPr>
        </p:pic>
        <p:pic>
          <p:nvPicPr>
            <p:cNvPr id="37" name="Picture 36">
              <a:extLst>
                <a:ext uri="{FF2B5EF4-FFF2-40B4-BE49-F238E27FC236}">
                  <a16:creationId xmlns:a16="http://schemas.microsoft.com/office/drawing/2014/main" id="{1E554E99-9ECB-624F-ED4F-74ADF7361A39}"/>
                </a:ext>
              </a:extLst>
            </p:cNvPr>
            <p:cNvPicPr>
              <a:picLocks noChangeAspect="1"/>
            </p:cNvPicPr>
            <p:nvPr/>
          </p:nvPicPr>
          <p:blipFill>
            <a:blip r:embed="rId16"/>
            <a:stretch>
              <a:fillRect/>
            </a:stretch>
          </p:blipFill>
          <p:spPr>
            <a:xfrm>
              <a:off x="14059674" y="4206479"/>
              <a:ext cx="3415218" cy="4247130"/>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3245936" y="5367867"/>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3"/>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36274783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9" name="Group 38">
            <a:extLst>
              <a:ext uri="{FF2B5EF4-FFF2-40B4-BE49-F238E27FC236}">
                <a16:creationId xmlns:a16="http://schemas.microsoft.com/office/drawing/2014/main" id="{2632114B-A35D-59D3-E0F4-B0341062A7BD}"/>
              </a:ext>
            </a:extLst>
          </p:cNvPr>
          <p:cNvGrpSpPr/>
          <p:nvPr/>
        </p:nvGrpSpPr>
        <p:grpSpPr>
          <a:xfrm>
            <a:off x="936924" y="3889848"/>
            <a:ext cx="16534828" cy="4563761"/>
            <a:chOff x="936924" y="3889848"/>
            <a:chExt cx="16534828" cy="4563761"/>
          </a:xfrm>
        </p:grpSpPr>
        <p:pic>
          <p:nvPicPr>
            <p:cNvPr id="9" name="Picture 8">
              <a:extLst>
                <a:ext uri="{FF2B5EF4-FFF2-40B4-BE49-F238E27FC236}">
                  <a16:creationId xmlns:a16="http://schemas.microsoft.com/office/drawing/2014/main" id="{85DBFE02-0169-C918-676C-1D4F5885EA12}"/>
                </a:ext>
              </a:extLst>
            </p:cNvPr>
            <p:cNvPicPr>
              <a:picLocks noChangeAspect="1"/>
            </p:cNvPicPr>
            <p:nvPr/>
          </p:nvPicPr>
          <p:blipFill>
            <a:blip r:embed="rId10"/>
            <a:stretch>
              <a:fillRect/>
            </a:stretch>
          </p:blipFill>
          <p:spPr>
            <a:xfrm>
              <a:off x="936924" y="4206479"/>
              <a:ext cx="3415218" cy="4247130"/>
            </a:xfrm>
            <a:prstGeom prst="rect">
              <a:avLst/>
            </a:prstGeom>
          </p:spPr>
        </p:pic>
        <p:pic>
          <p:nvPicPr>
            <p:cNvPr id="23" name="Picture 22">
              <a:extLst>
                <a:ext uri="{FF2B5EF4-FFF2-40B4-BE49-F238E27FC236}">
                  <a16:creationId xmlns:a16="http://schemas.microsoft.com/office/drawing/2014/main" id="{00558890-7565-68A0-9323-35C1262C2D27}"/>
                </a:ext>
              </a:extLst>
            </p:cNvPr>
            <p:cNvPicPr>
              <a:picLocks noChangeAspect="1"/>
            </p:cNvPicPr>
            <p:nvPr/>
          </p:nvPicPr>
          <p:blipFill>
            <a:blip r:embed="rId11"/>
            <a:stretch>
              <a:fillRect/>
            </a:stretch>
          </p:blipFill>
          <p:spPr>
            <a:xfrm>
              <a:off x="5413243" y="3889848"/>
              <a:ext cx="3450103" cy="4558662"/>
            </a:xfrm>
            <a:prstGeom prst="rect">
              <a:avLst/>
            </a:prstGeom>
          </p:spPr>
        </p:pic>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2"/>
            <a:srcRect l="44890" t="27374" r="45025" b="54930"/>
            <a:stretch/>
          </p:blipFill>
          <p:spPr>
            <a:xfrm>
              <a:off x="4394453" y="5273968"/>
              <a:ext cx="1018790" cy="816536"/>
            </a:xfrm>
            <a:prstGeom prst="rect">
              <a:avLst/>
            </a:prstGeom>
          </p:spPr>
        </p:pic>
        <p:pic>
          <p:nvPicPr>
            <p:cNvPr id="34" name="Picture 33">
              <a:extLst>
                <a:ext uri="{FF2B5EF4-FFF2-40B4-BE49-F238E27FC236}">
                  <a16:creationId xmlns:a16="http://schemas.microsoft.com/office/drawing/2014/main" id="{C4256533-EB88-B23B-145F-53423E8541EB}"/>
                </a:ext>
              </a:extLst>
            </p:cNvPr>
            <p:cNvPicPr>
              <a:picLocks noChangeAspect="1"/>
            </p:cNvPicPr>
            <p:nvPr/>
          </p:nvPicPr>
          <p:blipFill>
            <a:blip r:embed="rId13"/>
            <a:stretch>
              <a:fillRect/>
            </a:stretch>
          </p:blipFill>
          <p:spPr>
            <a:xfrm>
              <a:off x="9603650" y="4789437"/>
              <a:ext cx="3493244" cy="3605929"/>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654356" y="5807572"/>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4"/>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5"/>
              <a:srcRect t="27780"/>
              <a:stretch/>
            </p:blipFill>
            <p:spPr>
              <a:xfrm>
                <a:off x="8667501" y="5528466"/>
                <a:ext cx="1467099" cy="206398"/>
              </a:xfrm>
              <a:prstGeom prst="rect">
                <a:avLst/>
              </a:prstGeom>
            </p:spPr>
          </p:pic>
        </p:grpSp>
        <p:pic>
          <p:nvPicPr>
            <p:cNvPr id="36" name="Picture 35">
              <a:extLst>
                <a:ext uri="{FF2B5EF4-FFF2-40B4-BE49-F238E27FC236}">
                  <a16:creationId xmlns:a16="http://schemas.microsoft.com/office/drawing/2014/main" id="{F257451D-E430-9748-5C07-F4BFA30E2F6C}"/>
                </a:ext>
              </a:extLst>
            </p:cNvPr>
            <p:cNvPicPr>
              <a:picLocks noChangeAspect="1"/>
            </p:cNvPicPr>
            <p:nvPr/>
          </p:nvPicPr>
          <p:blipFill>
            <a:blip r:embed="rId16"/>
            <a:stretch>
              <a:fillRect/>
            </a:stretch>
          </p:blipFill>
          <p:spPr>
            <a:xfrm>
              <a:off x="13978508" y="4707359"/>
              <a:ext cx="3493244" cy="3741151"/>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3291266" y="5682236"/>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5"/>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40074619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43" name="Group 42">
            <a:extLst>
              <a:ext uri="{FF2B5EF4-FFF2-40B4-BE49-F238E27FC236}">
                <a16:creationId xmlns:a16="http://schemas.microsoft.com/office/drawing/2014/main" id="{F8A250EE-69CF-D6C4-EC1A-ECB5195EB2E5}"/>
              </a:ext>
            </a:extLst>
          </p:cNvPr>
          <p:cNvGrpSpPr/>
          <p:nvPr/>
        </p:nvGrpSpPr>
        <p:grpSpPr>
          <a:xfrm>
            <a:off x="1100787" y="4692369"/>
            <a:ext cx="16498066" cy="3767762"/>
            <a:chOff x="1100787" y="4692369"/>
            <a:chExt cx="16498066" cy="3767762"/>
          </a:xfrm>
        </p:grpSpPr>
        <p:pic>
          <p:nvPicPr>
            <p:cNvPr id="10" name="Picture 9">
              <a:extLst>
                <a:ext uri="{FF2B5EF4-FFF2-40B4-BE49-F238E27FC236}">
                  <a16:creationId xmlns:a16="http://schemas.microsoft.com/office/drawing/2014/main" id="{04923F16-40CC-935E-93B8-B4D1C07B0EC8}"/>
                </a:ext>
              </a:extLst>
            </p:cNvPr>
            <p:cNvPicPr>
              <a:picLocks noChangeAspect="1"/>
            </p:cNvPicPr>
            <p:nvPr/>
          </p:nvPicPr>
          <p:blipFill>
            <a:blip r:embed="rId10"/>
            <a:stretch>
              <a:fillRect/>
            </a:stretch>
          </p:blipFill>
          <p:spPr>
            <a:xfrm>
              <a:off x="1100787" y="4692369"/>
              <a:ext cx="3493244" cy="3741151"/>
            </a:xfrm>
            <a:prstGeom prst="rect">
              <a:avLst/>
            </a:prstGeom>
          </p:spPr>
        </p:pic>
        <p:pic>
          <p:nvPicPr>
            <p:cNvPr id="27" name="Picture 26">
              <a:extLst>
                <a:ext uri="{FF2B5EF4-FFF2-40B4-BE49-F238E27FC236}">
                  <a16:creationId xmlns:a16="http://schemas.microsoft.com/office/drawing/2014/main" id="{3BCC9C20-2A90-54D4-5FA7-5EE7047E198C}"/>
                </a:ext>
              </a:extLst>
            </p:cNvPr>
            <p:cNvPicPr>
              <a:picLocks noChangeAspect="1"/>
            </p:cNvPicPr>
            <p:nvPr/>
          </p:nvPicPr>
          <p:blipFill>
            <a:blip r:embed="rId11"/>
            <a:stretch>
              <a:fillRect/>
            </a:stretch>
          </p:blipFill>
          <p:spPr>
            <a:xfrm>
              <a:off x="5074998" y="4760503"/>
              <a:ext cx="3562796" cy="3688007"/>
            </a:xfrm>
            <a:prstGeom prst="rect">
              <a:avLst/>
            </a:prstGeom>
          </p:spPr>
        </p:pic>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2"/>
            <a:srcRect l="44890" t="27374" r="45025" b="54930"/>
            <a:stretch/>
          </p:blipFill>
          <p:spPr>
            <a:xfrm>
              <a:off x="4486708" y="5457333"/>
              <a:ext cx="1018790" cy="816536"/>
            </a:xfrm>
            <a:prstGeom prst="rect">
              <a:avLst/>
            </a:prstGeom>
          </p:spPr>
        </p:pic>
        <p:pic>
          <p:nvPicPr>
            <p:cNvPr id="37" name="Picture 36">
              <a:extLst>
                <a:ext uri="{FF2B5EF4-FFF2-40B4-BE49-F238E27FC236}">
                  <a16:creationId xmlns:a16="http://schemas.microsoft.com/office/drawing/2014/main" id="{28B2C6F9-8AD7-06EB-FFD5-A45EBF24EBB0}"/>
                </a:ext>
              </a:extLst>
            </p:cNvPr>
            <p:cNvPicPr>
              <a:picLocks noChangeAspect="1"/>
            </p:cNvPicPr>
            <p:nvPr/>
          </p:nvPicPr>
          <p:blipFill>
            <a:blip r:embed="rId13"/>
            <a:stretch>
              <a:fillRect/>
            </a:stretch>
          </p:blipFill>
          <p:spPr>
            <a:xfrm>
              <a:off x="9770365" y="4842732"/>
              <a:ext cx="3394103" cy="3617399"/>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554003" y="5467847"/>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4"/>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5"/>
              <a:srcRect t="27780"/>
              <a:stretch/>
            </p:blipFill>
            <p:spPr>
              <a:xfrm>
                <a:off x="8667501" y="5528466"/>
                <a:ext cx="1467099" cy="206398"/>
              </a:xfrm>
              <a:prstGeom prst="rect">
                <a:avLst/>
              </a:prstGeom>
            </p:spPr>
          </p:pic>
        </p:grpSp>
        <p:pic>
          <p:nvPicPr>
            <p:cNvPr id="41" name="Picture 40">
              <a:extLst>
                <a:ext uri="{FF2B5EF4-FFF2-40B4-BE49-F238E27FC236}">
                  <a16:creationId xmlns:a16="http://schemas.microsoft.com/office/drawing/2014/main" id="{234E15FE-9A7F-5305-BE08-5EB541306564}"/>
                </a:ext>
              </a:extLst>
            </p:cNvPr>
            <p:cNvPicPr>
              <a:picLocks noChangeAspect="1"/>
            </p:cNvPicPr>
            <p:nvPr/>
          </p:nvPicPr>
          <p:blipFill>
            <a:blip r:embed="rId16"/>
            <a:stretch>
              <a:fillRect/>
            </a:stretch>
          </p:blipFill>
          <p:spPr>
            <a:xfrm>
              <a:off x="13911468" y="4807208"/>
              <a:ext cx="3687385" cy="3652923"/>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3245936" y="5367867"/>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5"/>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41638023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5" name="Group 34">
            <a:extLst>
              <a:ext uri="{FF2B5EF4-FFF2-40B4-BE49-F238E27FC236}">
                <a16:creationId xmlns:a16="http://schemas.microsoft.com/office/drawing/2014/main" id="{6DE363E0-239A-0B7F-28A3-AF54633C36D7}"/>
              </a:ext>
            </a:extLst>
          </p:cNvPr>
          <p:cNvGrpSpPr/>
          <p:nvPr/>
        </p:nvGrpSpPr>
        <p:grpSpPr>
          <a:xfrm>
            <a:off x="1028700" y="4395086"/>
            <a:ext cx="16105056" cy="4065045"/>
            <a:chOff x="1028700" y="4395086"/>
            <a:chExt cx="16105056" cy="4065045"/>
          </a:xfrm>
        </p:grpSpPr>
        <p:pic>
          <p:nvPicPr>
            <p:cNvPr id="41" name="Picture 40">
              <a:extLst>
                <a:ext uri="{FF2B5EF4-FFF2-40B4-BE49-F238E27FC236}">
                  <a16:creationId xmlns:a16="http://schemas.microsoft.com/office/drawing/2014/main" id="{234E15FE-9A7F-5305-BE08-5EB541306564}"/>
                </a:ext>
              </a:extLst>
            </p:cNvPr>
            <p:cNvPicPr>
              <a:picLocks noChangeAspect="1"/>
            </p:cNvPicPr>
            <p:nvPr/>
          </p:nvPicPr>
          <p:blipFill>
            <a:blip r:embed="rId10"/>
            <a:stretch>
              <a:fillRect/>
            </a:stretch>
          </p:blipFill>
          <p:spPr>
            <a:xfrm>
              <a:off x="1028700" y="4807208"/>
              <a:ext cx="3687385" cy="3652923"/>
            </a:xfrm>
            <a:prstGeom prst="rect">
              <a:avLst/>
            </a:prstGeom>
          </p:spPr>
        </p:pic>
        <p:pic>
          <p:nvPicPr>
            <p:cNvPr id="11" name="Picture 10">
              <a:extLst>
                <a:ext uri="{FF2B5EF4-FFF2-40B4-BE49-F238E27FC236}">
                  <a16:creationId xmlns:a16="http://schemas.microsoft.com/office/drawing/2014/main" id="{82E8C365-228C-2E3F-4777-D71C80C1F702}"/>
                </a:ext>
              </a:extLst>
            </p:cNvPr>
            <p:cNvPicPr>
              <a:picLocks noChangeAspect="1"/>
            </p:cNvPicPr>
            <p:nvPr/>
          </p:nvPicPr>
          <p:blipFill>
            <a:blip r:embed="rId11"/>
            <a:stretch>
              <a:fillRect/>
            </a:stretch>
          </p:blipFill>
          <p:spPr>
            <a:xfrm>
              <a:off x="5329169" y="4395086"/>
              <a:ext cx="3555462" cy="4022686"/>
            </a:xfrm>
            <a:prstGeom prst="rect">
              <a:avLst/>
            </a:prstGeom>
          </p:spPr>
        </p:pic>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2"/>
            <a:srcRect l="44890" t="27374" r="45025" b="54930"/>
            <a:stretch/>
          </p:blipFill>
          <p:spPr>
            <a:xfrm>
              <a:off x="4556717" y="5705560"/>
              <a:ext cx="1018790" cy="816536"/>
            </a:xfrm>
            <a:prstGeom prst="rect">
              <a:avLst/>
            </a:prstGeom>
          </p:spPr>
        </p:pic>
        <p:pic>
          <p:nvPicPr>
            <p:cNvPr id="29" name="Picture 28">
              <a:extLst>
                <a:ext uri="{FF2B5EF4-FFF2-40B4-BE49-F238E27FC236}">
                  <a16:creationId xmlns:a16="http://schemas.microsoft.com/office/drawing/2014/main" id="{BFE70367-96B4-CEF0-9AEF-B419A6C27667}"/>
                </a:ext>
              </a:extLst>
            </p:cNvPr>
            <p:cNvPicPr>
              <a:picLocks noChangeAspect="1"/>
            </p:cNvPicPr>
            <p:nvPr/>
          </p:nvPicPr>
          <p:blipFill>
            <a:blip r:embed="rId13"/>
            <a:stretch>
              <a:fillRect/>
            </a:stretch>
          </p:blipFill>
          <p:spPr>
            <a:xfrm>
              <a:off x="9385508" y="5666373"/>
              <a:ext cx="3653579" cy="2702489"/>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534653" y="5853517"/>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4"/>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5"/>
              <a:srcRect t="27780"/>
              <a:stretch/>
            </p:blipFill>
            <p:spPr>
              <a:xfrm>
                <a:off x="8667501" y="5528466"/>
                <a:ext cx="1467099" cy="206398"/>
              </a:xfrm>
              <a:prstGeom prst="rect">
                <a:avLst/>
              </a:prstGeom>
            </p:spPr>
          </p:pic>
        </p:grpSp>
        <p:pic>
          <p:nvPicPr>
            <p:cNvPr id="34" name="Picture 33">
              <a:extLst>
                <a:ext uri="{FF2B5EF4-FFF2-40B4-BE49-F238E27FC236}">
                  <a16:creationId xmlns:a16="http://schemas.microsoft.com/office/drawing/2014/main" id="{5687C6D0-B5AB-ABF1-16B3-69E590D53972}"/>
                </a:ext>
              </a:extLst>
            </p:cNvPr>
            <p:cNvPicPr>
              <a:picLocks noChangeAspect="1"/>
            </p:cNvPicPr>
            <p:nvPr/>
          </p:nvPicPr>
          <p:blipFill>
            <a:blip r:embed="rId16"/>
            <a:stretch>
              <a:fillRect/>
            </a:stretch>
          </p:blipFill>
          <p:spPr>
            <a:xfrm>
              <a:off x="13806229" y="5387033"/>
              <a:ext cx="3327527" cy="2962573"/>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2807194" y="5999517"/>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5"/>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938803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2.6 Trộn (Merge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Chia để trị</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trộn</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Merge Sort</a:t>
            </a: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311158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Ý tưởng Merge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Ví dụ Merge Sort</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89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369412"/>
            <a:ext cx="7911196" cy="63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1200"/>
              </a:spcBef>
              <a:buNone/>
            </a:pP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sắp xếp trộn sử dụng phương pháp chia để trị, chia dãy ban đầu thành các dãy con cho tới khi dãy chỉ còn 1 phần tử, sau đó thực hiện thao tác trộn 2 dãy con tăng dần thành 1 dãy con tăng dần với độ phức tạp tuyến tính</a:t>
            </a:r>
          </a:p>
          <a:p>
            <a:pPr algn="just">
              <a:lnSpc>
                <a:spcPct val="150000"/>
              </a:lnSpc>
              <a:spcBef>
                <a:spcPts val="1200"/>
              </a:spcBef>
            </a:pPr>
            <a:r>
              <a:rPr lang="vi-VN" sz="32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O(nlog(n))</a:t>
            </a: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pic>
        <p:nvPicPr>
          <p:cNvPr id="37" name="Picture 36">
            <a:extLst>
              <a:ext uri="{FF2B5EF4-FFF2-40B4-BE49-F238E27FC236}">
                <a16:creationId xmlns:a16="http://schemas.microsoft.com/office/drawing/2014/main" id="{A5B755D2-F5C5-A7B0-ABEE-8FB95EEB0FFB}"/>
              </a:ext>
            </a:extLst>
          </p:cNvPr>
          <p:cNvPicPr>
            <a:picLocks noChangeAspect="1"/>
          </p:cNvPicPr>
          <p:nvPr/>
        </p:nvPicPr>
        <p:blipFill>
          <a:blip r:embed="rId10"/>
          <a:stretch>
            <a:fillRect/>
          </a:stretch>
        </p:blipFill>
        <p:spPr>
          <a:xfrm>
            <a:off x="10575049" y="3302701"/>
            <a:ext cx="5666895" cy="6294252"/>
          </a:xfrm>
          <a:prstGeom prst="rect">
            <a:avLst/>
          </a:prstGeom>
        </p:spPr>
      </p:pic>
    </p:spTree>
    <p:extLst>
      <p:ext uri="{BB962C8B-B14F-4D97-AF65-F5344CB8AC3E}">
        <p14:creationId xmlns:p14="http://schemas.microsoft.com/office/powerpoint/2010/main" val="238282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Thời gian thực hiện chương trình không chỉ phụ thuộc và</a:t>
            </a:r>
            <a:r>
              <a:rPr lang="en-US" sz="3400">
                <a:solidFill>
                  <a:srgbClr val="1C98ED"/>
                </a:solidFill>
                <a:latin typeface="Source Sans Pro SemiBold" panose="020B0603030403020204" pitchFamily="34" charset="0"/>
                <a:ea typeface="Source Sans Pro SemiBold" panose="020B0603030403020204" pitchFamily="34" charset="0"/>
              </a:rPr>
              <a:t>o</a:t>
            </a:r>
            <a:r>
              <a:rPr lang="vi-VN" sz="3400">
                <a:solidFill>
                  <a:srgbClr val="1C98ED"/>
                </a:solidFill>
                <a:latin typeface="Source Sans Pro SemiBold" panose="020B0603030403020204" pitchFamily="34" charset="0"/>
                <a:ea typeface="Source Sans Pro SemiBold" panose="020B0603030403020204" pitchFamily="34" charset="0"/>
              </a:rPr>
              <a:t> kích thước dữ liệu mà còn phụ thuộc vào tính chất của dữ liệu</a:t>
            </a:r>
            <a:endParaRPr lang="en-US" sz="3400">
              <a:solidFill>
                <a:srgbClr val="1C98ED"/>
              </a:solidFill>
              <a:latin typeface="Source Sans Pro SemiBold" panose="020B0603030403020204" pitchFamily="34" charset="0"/>
              <a:ea typeface="Source Sans Pro SemiBold" panose="020B0603030403020204" pitchFamily="34" charset="0"/>
            </a:endParaRPr>
          </a:p>
          <a:p>
            <a:pPr algn="just">
              <a:lnSpc>
                <a:spcPct val="130000"/>
              </a:lnSpc>
            </a:pPr>
            <a:r>
              <a:rPr lang="en-US" sz="3400">
                <a:solidFill>
                  <a:srgbClr val="1C98ED"/>
                </a:solidFill>
                <a:latin typeface="Source Sans Pro SemiBold" panose="020B0603030403020204" pitchFamily="34" charset="0"/>
                <a:ea typeface="Source Sans Pro SemiBold" panose="020B0603030403020204" pitchFamily="34" charset="0"/>
              </a:rPr>
              <a:t>Các trường hợp phân tích thuật toán</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Trường hợp tốt nhất</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Trường hợp trung bình</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Trường hợp xấu nhất</a:t>
            </a:r>
          </a:p>
          <a:p>
            <a:pPr lvl="1" algn="just">
              <a:lnSpc>
                <a:spcPct val="130000"/>
              </a:lnSpc>
              <a:buNone/>
            </a:pPr>
            <a:endParaRPr lang="vi-VN" sz="3400">
              <a:solidFill>
                <a:srgbClr val="1C98ED"/>
              </a:solidFill>
              <a:latin typeface="Source Sans Pro SemiBold" panose="020B0603030403020204" pitchFamily="34" charset="0"/>
              <a:ea typeface="Source Sans Pro SemiBold" panose="020B0603030403020204" pitchFamily="34" charset="0"/>
            </a:endParaRPr>
          </a:p>
          <a:p>
            <a:pPr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gn="just">
              <a:lnSpc>
                <a:spcPct val="130000"/>
              </a:lnSpc>
              <a:buNone/>
            </a:pPr>
            <a:endParaRPr lang="vi-VN" sz="34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1281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a:bodyPr>
          <a:lstStyle/>
          <a:p>
            <a:r>
              <a:rPr lang="vi-VN" sz="4000">
                <a:solidFill>
                  <a:srgbClr val="1C98ED"/>
                </a:solidFill>
                <a:latin typeface="DVN - Titan One" panose="02000000000000000000" pitchFamily="2" charset="0"/>
              </a:rPr>
              <a:t>Chia để trị trong Merge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rPr>
              <a:t>Chia để trị: </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chia dãy ban đầu thành các dãy con cho tới khi dãy chỉ còn 1 phần tử, sau đó thực hiện thao tác trộn 2 dãy con tăng dần thành 1 dãy con tăng dần</a:t>
            </a:r>
            <a:endParaRPr lang="vi-VN" sz="3400">
              <a:solidFill>
                <a:srgbClr val="1C98ED"/>
              </a:solidFill>
              <a:latin typeface="Source Sans Pro SemiBold" panose="020B0603030403020204" pitchFamily="34" charset="0"/>
              <a:ea typeface="Source Sans Pro SemiBold" panose="020B0603030403020204" pitchFamily="34" charset="0"/>
            </a:endParaRP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CHIA: chia dãy </a:t>
            </a:r>
            <a:r>
              <a:rPr lang="vi-VN" sz="3200">
                <a:solidFill>
                  <a:srgbClr val="FF0000"/>
                </a:solidFill>
                <a:latin typeface="Source Sans Pro SemiBold" panose="020B0603030403020204" pitchFamily="34" charset="0"/>
                <a:ea typeface="Source Sans Pro SemiBold" panose="020B0603030403020204" pitchFamily="34" charset="0"/>
              </a:rPr>
              <a:t>a[l..r] </a:t>
            </a:r>
            <a:r>
              <a:rPr lang="vi-VN" sz="3200">
                <a:solidFill>
                  <a:srgbClr val="1C98ED"/>
                </a:solidFill>
                <a:latin typeface="Source Sans Pro SemiBold" panose="020B0603030403020204" pitchFamily="34" charset="0"/>
                <a:ea typeface="Source Sans Pro SemiBold" panose="020B0603030403020204" pitchFamily="34" charset="0"/>
              </a:rPr>
              <a:t>thành 2 dãy con là </a:t>
            </a:r>
            <a:r>
              <a:rPr lang="vi-VN" sz="3200">
                <a:solidFill>
                  <a:srgbClr val="FF0000"/>
                </a:solidFill>
                <a:latin typeface="Source Sans Pro SemiBold" panose="020B0603030403020204" pitchFamily="34" charset="0"/>
                <a:ea typeface="Source Sans Pro SemiBold" panose="020B0603030403020204" pitchFamily="34" charset="0"/>
              </a:rPr>
              <a:t>a[l..m] </a:t>
            </a:r>
            <a:r>
              <a:rPr lang="vi-VN" sz="3200">
                <a:solidFill>
                  <a:srgbClr val="1C98ED"/>
                </a:solidFill>
                <a:latin typeface="Source Sans Pro SemiBold" panose="020B0603030403020204" pitchFamily="34" charset="0"/>
                <a:ea typeface="Source Sans Pro SemiBold" panose="020B0603030403020204" pitchFamily="34" charset="0"/>
              </a:rPr>
              <a:t>và </a:t>
            </a:r>
            <a:r>
              <a:rPr lang="vi-VN" sz="3200">
                <a:solidFill>
                  <a:srgbClr val="FF0000"/>
                </a:solidFill>
                <a:latin typeface="Source Sans Pro SemiBold" panose="020B0603030403020204" pitchFamily="34" charset="0"/>
                <a:ea typeface="Source Sans Pro SemiBold" panose="020B0603030403020204" pitchFamily="34" charset="0"/>
              </a:rPr>
              <a:t>a[m+1..r] </a:t>
            </a:r>
            <a:r>
              <a:rPr lang="vi-VN" sz="3200">
                <a:solidFill>
                  <a:srgbClr val="1C98ED"/>
                </a:solidFill>
                <a:latin typeface="Source Sans Pro SemiBold" panose="020B0603030403020204" pitchFamily="34" charset="0"/>
                <a:ea typeface="Source Sans Pro SemiBold" panose="020B0603030403020204" pitchFamily="34" charset="0"/>
              </a:rPr>
              <a:t>với </a:t>
            </a:r>
            <a:r>
              <a:rPr lang="vi-VN" sz="3200">
                <a:solidFill>
                  <a:srgbClr val="FF0000"/>
                </a:solidFill>
                <a:latin typeface="Source Sans Pro SemiBold" panose="020B0603030403020204" pitchFamily="34" charset="0"/>
                <a:ea typeface="Source Sans Pro SemiBold" panose="020B0603030403020204" pitchFamily="34" charset="0"/>
              </a:rPr>
              <a:t>m = (l+r)/2</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TRỊ: tiếp tục chia cho đến khi dãy chỉ còn </a:t>
            </a:r>
            <a:r>
              <a:rPr lang="vi-VN" sz="3200">
                <a:solidFill>
                  <a:srgbClr val="FF0000"/>
                </a:solidFill>
                <a:latin typeface="Source Sans Pro SemiBold" panose="020B0603030403020204" pitchFamily="34" charset="0"/>
                <a:ea typeface="Source Sans Pro SemiBold" panose="020B0603030403020204" pitchFamily="34" charset="0"/>
              </a:rPr>
              <a:t>1 phần tử</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KẾT HỢP: thực hiện </a:t>
            </a:r>
            <a:r>
              <a:rPr lang="vi-VN" sz="3200">
                <a:solidFill>
                  <a:srgbClr val="FF0000"/>
                </a:solidFill>
                <a:latin typeface="Source Sans Pro SemiBold" panose="020B0603030403020204" pitchFamily="34" charset="0"/>
                <a:ea typeface="Source Sans Pro SemiBold" panose="020B0603030403020204" pitchFamily="34" charset="0"/>
              </a:rPr>
              <a:t>thao tác trộn</a:t>
            </a:r>
            <a:br>
              <a:rPr lang="vi-VN" sz="2600">
                <a:solidFill>
                  <a:srgbClr val="1C98ED"/>
                </a:solidFill>
                <a:latin typeface="Source Sans Pro SemiBold" panose="020B0603030403020204" pitchFamily="34" charset="0"/>
                <a:ea typeface="Source Sans Pro SemiBold" panose="020B0603030403020204" pitchFamily="34" charset="0"/>
              </a:rPr>
            </a:br>
            <a:endParaRPr lang="vi-VN" sz="26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fontScale="92500"/>
          </a:bodyPr>
          <a:lstStyle/>
          <a:p>
            <a:r>
              <a:rPr lang="vi-VN" sz="4000">
                <a:solidFill>
                  <a:srgbClr val="1C98ED"/>
                </a:solidFill>
                <a:latin typeface="DVN - Titan One" panose="02000000000000000000" pitchFamily="2" charset="0"/>
              </a:rPr>
              <a:t>Minh họa chia để trị</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369412"/>
            <a:ext cx="7911196" cy="63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pic>
        <p:nvPicPr>
          <p:cNvPr id="1026" name="Picture 2" descr="merge sort algorithm visualization">
            <a:extLst>
              <a:ext uri="{FF2B5EF4-FFF2-40B4-BE49-F238E27FC236}">
                <a16:creationId xmlns:a16="http://schemas.microsoft.com/office/drawing/2014/main" id="{261CAD49-D2AA-F9CD-4147-96E8AF4D15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91041" y="3997614"/>
            <a:ext cx="7724466" cy="477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187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Thao tác trộn (Merge)</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Minh họa thao tác trộn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281216"/>
            <a:ext cx="7911196"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rPr>
              <a:t>Thao tác trộn: </a:t>
            </a:r>
            <a:r>
              <a:rPr lang="vi-VN" sz="3400">
                <a:solidFill>
                  <a:srgbClr val="1C98ED"/>
                </a:solidFill>
                <a:latin typeface="Source Sans Pro SemiBold" panose="020B0603030403020204" pitchFamily="34" charset="0"/>
                <a:ea typeface="Source Sans Pro SemiBold" panose="020B0603030403020204" pitchFamily="34" charset="0"/>
              </a:rPr>
              <a:t>trộn hai dãy đã sắp xếp </a:t>
            </a:r>
            <a:r>
              <a:rPr lang="vi-VN" sz="3400">
                <a:solidFill>
                  <a:srgbClr val="FF0000"/>
                </a:solidFill>
                <a:latin typeface="Source Sans Pro SemiBold" panose="020B0603030403020204" pitchFamily="34" charset="0"/>
                <a:ea typeface="Source Sans Pro SemiBold" panose="020B0603030403020204" pitchFamily="34" charset="0"/>
              </a:rPr>
              <a:t>a[l..m] </a:t>
            </a:r>
            <a:r>
              <a:rPr lang="vi-VN" sz="3400">
                <a:solidFill>
                  <a:srgbClr val="1C98ED"/>
                </a:solidFill>
                <a:latin typeface="Source Sans Pro SemiBold" panose="020B0603030403020204" pitchFamily="34" charset="0"/>
                <a:ea typeface="Source Sans Pro SemiBold" panose="020B0603030403020204" pitchFamily="34" charset="0"/>
              </a:rPr>
              <a:t>và </a:t>
            </a:r>
            <a:r>
              <a:rPr lang="vi-VN" sz="3400">
                <a:solidFill>
                  <a:srgbClr val="FF0000"/>
                </a:solidFill>
                <a:latin typeface="Source Sans Pro SemiBold" panose="020B0603030403020204" pitchFamily="34" charset="0"/>
                <a:ea typeface="Source Sans Pro SemiBold" panose="020B0603030403020204" pitchFamily="34" charset="0"/>
              </a:rPr>
              <a:t>a[m+1..r] </a:t>
            </a:r>
            <a:r>
              <a:rPr lang="vi-VN" sz="3400">
                <a:solidFill>
                  <a:srgbClr val="1C98ED"/>
                </a:solidFill>
                <a:latin typeface="Source Sans Pro SemiBold" panose="020B0603030403020204" pitchFamily="34" charset="0"/>
                <a:ea typeface="Source Sans Pro SemiBold" panose="020B0603030403020204" pitchFamily="34" charset="0"/>
              </a:rPr>
              <a:t>thành một dãy đã sắp xếp</a:t>
            </a:r>
            <a:r>
              <a:rPr lang="vi-VN" sz="3400">
                <a:solidFill>
                  <a:srgbClr val="FF0000"/>
                </a:solidFill>
                <a:latin typeface="Source Sans Pro SemiBold" panose="020B0603030403020204" pitchFamily="34" charset="0"/>
                <a:ea typeface="Source Sans Pro SemiBold" panose="020B0603030403020204" pitchFamily="34" charset="0"/>
              </a:rPr>
              <a:t> a[l..r]</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Tạo 2 bản sao </a:t>
            </a:r>
            <a:r>
              <a:rPr lang="vi-VN" sz="3200">
                <a:solidFill>
                  <a:srgbClr val="FF0000"/>
                </a:solidFill>
                <a:latin typeface="Source Sans Pro SemiBold" panose="020B0603030403020204" pitchFamily="34" charset="0"/>
                <a:ea typeface="Source Sans Pro SemiBold" panose="020B0603030403020204" pitchFamily="34" charset="0"/>
              </a:rPr>
              <a:t>x</a:t>
            </a:r>
            <a:r>
              <a:rPr lang="vi-VN" sz="32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a:t>
            </a:r>
            <a:r>
              <a:rPr lang="vi-VN" sz="3200">
                <a:solidFill>
                  <a:srgbClr val="FF0000"/>
                </a:solidFill>
                <a:latin typeface="Source Sans Pro SemiBold" panose="020B0603030403020204" pitchFamily="34" charset="0"/>
                <a:ea typeface="Source Sans Pro SemiBold" panose="020B0603030403020204" pitchFamily="34" charset="0"/>
              </a:rPr>
              <a:t>a[l..m] </a:t>
            </a:r>
            <a:r>
              <a:rPr lang="vi-VN" sz="3200">
                <a:solidFill>
                  <a:srgbClr val="1C98ED"/>
                </a:solidFill>
                <a:latin typeface="Source Sans Pro SemiBold" panose="020B0603030403020204" pitchFamily="34" charset="0"/>
                <a:ea typeface="Source Sans Pro SemiBold" panose="020B0603030403020204" pitchFamily="34" charset="0"/>
              </a:rPr>
              <a:t>và </a:t>
            </a:r>
            <a:r>
              <a:rPr lang="vi-VN" sz="3200">
                <a:solidFill>
                  <a:srgbClr val="FF0000"/>
                </a:solidFill>
                <a:latin typeface="Source Sans Pro SemiBold" panose="020B0603030403020204" pitchFamily="34" charset="0"/>
                <a:ea typeface="Source Sans Pro SemiBold" panose="020B0603030403020204" pitchFamily="34" charset="0"/>
              </a:rPr>
              <a:t>y</a:t>
            </a:r>
            <a:r>
              <a:rPr lang="vi-VN" sz="32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a</a:t>
            </a:r>
            <a:r>
              <a:rPr lang="vi-VN" sz="3200">
                <a:solidFill>
                  <a:srgbClr val="FF0000"/>
                </a:solidFill>
                <a:latin typeface="Source Sans Pro SemiBold" panose="020B0603030403020204" pitchFamily="34" charset="0"/>
                <a:ea typeface="Source Sans Pro SemiBold" panose="020B0603030403020204" pitchFamily="34" charset="0"/>
              </a:rPr>
              <a:t>[m+1..r]</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Lần lượt so sánh các cặp giá trị </a:t>
            </a:r>
            <a:r>
              <a:rPr lang="vi-VN" sz="3200">
                <a:solidFill>
                  <a:srgbClr val="FF0000"/>
                </a:solidFill>
                <a:latin typeface="Source Sans Pro SemiBold" panose="020B0603030403020204" pitchFamily="34" charset="0"/>
                <a:ea typeface="Source Sans Pro SemiBold" panose="020B0603030403020204" pitchFamily="34" charset="0"/>
              </a:rPr>
              <a:t>x[i]</a:t>
            </a:r>
            <a:r>
              <a:rPr lang="vi-VN" sz="3200">
                <a:solidFill>
                  <a:srgbClr val="1C98ED"/>
                </a:solidFill>
                <a:latin typeface="Source Sans Pro SemiBold" panose="020B0603030403020204" pitchFamily="34" charset="0"/>
                <a:ea typeface="Source Sans Pro SemiBold" panose="020B0603030403020204" pitchFamily="34" charset="0"/>
              </a:rPr>
              <a:t> và </a:t>
            </a:r>
            <a:r>
              <a:rPr lang="vi-VN" sz="3200">
                <a:solidFill>
                  <a:srgbClr val="FF0000"/>
                </a:solidFill>
                <a:latin typeface="Source Sans Pro SemiBold" panose="020B0603030403020204" pitchFamily="34" charset="0"/>
                <a:ea typeface="Source Sans Pro SemiBold" panose="020B0603030403020204" pitchFamily="34" charset="0"/>
              </a:rPr>
              <a:t>y[j]</a:t>
            </a:r>
            <a:r>
              <a:rPr lang="vi-VN" sz="3200">
                <a:solidFill>
                  <a:srgbClr val="1C98ED"/>
                </a:solidFill>
                <a:latin typeface="Source Sans Pro SemiBold" panose="020B0603030403020204" pitchFamily="34" charset="0"/>
                <a:ea typeface="Source Sans Pro SemiBold" panose="020B0603030403020204" pitchFamily="34" charset="0"/>
              </a:rPr>
              <a:t> nếu </a:t>
            </a:r>
            <a:r>
              <a:rPr lang="vi-VN" sz="3200">
                <a:solidFill>
                  <a:srgbClr val="FF0000"/>
                </a:solidFill>
                <a:latin typeface="Source Sans Pro SemiBold" panose="020B0603030403020204" pitchFamily="34" charset="0"/>
                <a:ea typeface="Source Sans Pro SemiBold" panose="020B0603030403020204" pitchFamily="34" charset="0"/>
              </a:rPr>
              <a:t>x[i] &lt;= y[j] </a:t>
            </a:r>
            <a:r>
              <a:rPr lang="vi-VN" sz="3200">
                <a:solidFill>
                  <a:srgbClr val="1C98ED"/>
                </a:solidFill>
                <a:latin typeface="Source Sans Pro SemiBold" panose="020B0603030403020204" pitchFamily="34" charset="0"/>
                <a:ea typeface="Source Sans Pro SemiBold" panose="020B0603030403020204" pitchFamily="34" charset="0"/>
              </a:rPr>
              <a:t>thì </a:t>
            </a:r>
            <a:r>
              <a:rPr lang="vi-VN" sz="3200">
                <a:solidFill>
                  <a:srgbClr val="FF0000"/>
                </a:solidFill>
                <a:latin typeface="Source Sans Pro SemiBold" panose="020B0603030403020204" pitchFamily="34" charset="0"/>
                <a:ea typeface="Source Sans Pro SemiBold" panose="020B0603030403020204" pitchFamily="34" charset="0"/>
              </a:rPr>
              <a:t>a[l] = x[i]  </a:t>
            </a:r>
            <a:r>
              <a:rPr lang="vi-VN" sz="3200">
                <a:solidFill>
                  <a:srgbClr val="1C98ED"/>
                </a:solidFill>
                <a:latin typeface="Source Sans Pro SemiBold" panose="020B0603030403020204" pitchFamily="34" charset="0"/>
                <a:ea typeface="Source Sans Pro SemiBold" panose="020B0603030403020204" pitchFamily="34" charset="0"/>
              </a:rPr>
              <a:t>sau đó </a:t>
            </a:r>
            <a:r>
              <a:rPr lang="vi-VN" sz="3200">
                <a:solidFill>
                  <a:srgbClr val="FF0000"/>
                </a:solidFill>
                <a:latin typeface="Source Sans Pro SemiBold" panose="020B0603030403020204" pitchFamily="34" charset="0"/>
                <a:ea typeface="Source Sans Pro SemiBold" panose="020B0603030403020204" pitchFamily="34" charset="0"/>
              </a:rPr>
              <a:t>i++,</a:t>
            </a:r>
            <a:r>
              <a:rPr lang="vi-VN" sz="3200">
                <a:solidFill>
                  <a:srgbClr val="1C98ED"/>
                </a:solidFill>
                <a:latin typeface="Source Sans Pro SemiBold" panose="020B0603030403020204" pitchFamily="34" charset="0"/>
                <a:ea typeface="Source Sans Pro SemiBold" panose="020B0603030403020204" pitchFamily="34" charset="0"/>
              </a:rPr>
              <a:t> </a:t>
            </a:r>
            <a:r>
              <a:rPr lang="vi-VN" sz="3200">
                <a:solidFill>
                  <a:srgbClr val="FF0000"/>
                </a:solidFill>
                <a:latin typeface="Source Sans Pro SemiBold" panose="020B0603030403020204" pitchFamily="34" charset="0"/>
                <a:ea typeface="Source Sans Pro SemiBold" panose="020B0603030403020204" pitchFamily="34" charset="0"/>
              </a:rPr>
              <a:t>l++ </a:t>
            </a:r>
            <a:r>
              <a:rPr lang="vi-VN" sz="3200">
                <a:solidFill>
                  <a:srgbClr val="1C98ED"/>
                </a:solidFill>
                <a:latin typeface="Source Sans Pro SemiBold" panose="020B0603030403020204" pitchFamily="34" charset="0"/>
                <a:ea typeface="Source Sans Pro SemiBold" panose="020B0603030403020204" pitchFamily="34" charset="0"/>
              </a:rPr>
              <a:t>và ngược lại nếu </a:t>
            </a:r>
            <a:r>
              <a:rPr lang="vi-VN" sz="3200">
                <a:solidFill>
                  <a:srgbClr val="FF0000"/>
                </a:solidFill>
                <a:latin typeface="Source Sans Pro SemiBold" panose="020B0603030403020204" pitchFamily="34" charset="0"/>
                <a:ea typeface="Source Sans Pro SemiBold" panose="020B0603030403020204" pitchFamily="34" charset="0"/>
              </a:rPr>
              <a:t>x[i] &gt; y[j] </a:t>
            </a:r>
            <a:r>
              <a:rPr lang="vi-VN" sz="3200">
                <a:solidFill>
                  <a:srgbClr val="1C98ED"/>
                </a:solidFill>
                <a:latin typeface="Source Sans Pro SemiBold" panose="020B0603030403020204" pitchFamily="34" charset="0"/>
                <a:ea typeface="Source Sans Pro SemiBold" panose="020B0603030403020204" pitchFamily="34" charset="0"/>
              </a:rPr>
              <a:t>thì </a:t>
            </a:r>
            <a:r>
              <a:rPr lang="vi-VN" sz="3200">
                <a:solidFill>
                  <a:srgbClr val="FF0000"/>
                </a:solidFill>
                <a:latin typeface="Source Sans Pro SemiBold" panose="020B0603030403020204" pitchFamily="34" charset="0"/>
                <a:ea typeface="Source Sans Pro SemiBold" panose="020B0603030403020204" pitchFamily="34" charset="0"/>
              </a:rPr>
              <a:t>a[l] = y[j]  </a:t>
            </a:r>
            <a:r>
              <a:rPr lang="vi-VN" sz="3200">
                <a:solidFill>
                  <a:srgbClr val="1C98ED"/>
                </a:solidFill>
                <a:latin typeface="Source Sans Pro SemiBold" panose="020B0603030403020204" pitchFamily="34" charset="0"/>
                <a:ea typeface="Source Sans Pro SemiBold" panose="020B0603030403020204" pitchFamily="34" charset="0"/>
              </a:rPr>
              <a:t>sau đó </a:t>
            </a:r>
            <a:r>
              <a:rPr lang="vi-VN" sz="3200">
                <a:solidFill>
                  <a:srgbClr val="FF0000"/>
                </a:solidFill>
                <a:latin typeface="Source Sans Pro SemiBold" panose="020B0603030403020204" pitchFamily="34" charset="0"/>
                <a:ea typeface="Source Sans Pro SemiBold" panose="020B0603030403020204" pitchFamily="34" charset="0"/>
              </a:rPr>
              <a:t>j++,</a:t>
            </a:r>
            <a:r>
              <a:rPr lang="vi-VN" sz="3200">
                <a:solidFill>
                  <a:srgbClr val="1C98ED"/>
                </a:solidFill>
                <a:latin typeface="Source Sans Pro SemiBold" panose="020B0603030403020204" pitchFamily="34" charset="0"/>
                <a:ea typeface="Source Sans Pro SemiBold" panose="020B0603030403020204" pitchFamily="34" charset="0"/>
              </a:rPr>
              <a:t> </a:t>
            </a:r>
            <a:r>
              <a:rPr lang="vi-VN" sz="3200">
                <a:solidFill>
                  <a:srgbClr val="FF0000"/>
                </a:solidFill>
                <a:latin typeface="Source Sans Pro SemiBold" panose="020B0603030403020204" pitchFamily="34" charset="0"/>
                <a:ea typeface="Source Sans Pro SemiBold" panose="020B0603030403020204" pitchFamily="34" charset="0"/>
              </a:rPr>
              <a:t>l++ </a:t>
            </a:r>
            <a:endParaRPr lang="vi-VN" sz="3200">
              <a:solidFill>
                <a:srgbClr val="1C98ED"/>
              </a:solidFill>
              <a:latin typeface="Source Sans Pro SemiBold" panose="020B0603030403020204" pitchFamily="34" charset="0"/>
              <a:ea typeface="Source Sans Pro SemiBold" panose="020B0603030403020204" pitchFamily="34" charset="0"/>
            </a:endParaRP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Thực hiện đến khi nào duyệt qua hết các phần tử của 1 trong 2 dãy</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Các phần từ của dãy còn lại được xếp tiếp tục vào sau các phần tử đã sắp xếp </a:t>
            </a:r>
            <a:br>
              <a:rPr lang="vi-VN" sz="3200">
                <a:solidFill>
                  <a:srgbClr val="1C98ED"/>
                </a:solidFill>
                <a:latin typeface="Source Sans Pro SemiBold" panose="020B0603030403020204" pitchFamily="34" charset="0"/>
                <a:ea typeface="Source Sans Pro SemiBold" panose="020B0603030403020204" pitchFamily="34" charset="0"/>
              </a:rPr>
            </a:br>
            <a:endParaRPr lang="vi-VN" sz="3200">
              <a:solidFill>
                <a:srgbClr val="1C98ED"/>
              </a:solidFill>
              <a:latin typeface="Source Sans Pro SemiBold" panose="020B0603030403020204" pitchFamily="34" charset="0"/>
              <a:ea typeface="Source Sans Pro SemiBold" panose="020B0603030403020204" pitchFamily="34" charset="0"/>
            </a:endParaRPr>
          </a:p>
          <a:p>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10" name="merge">
            <a:hlinkClick r:id="" action="ppaction://media"/>
            <a:extLst>
              <a:ext uri="{FF2B5EF4-FFF2-40B4-BE49-F238E27FC236}">
                <a16:creationId xmlns:a16="http://schemas.microsoft.com/office/drawing/2014/main" id="{7A1F2927-CAC0-7727-A345-714931A7BB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6325" t="-6945" r="2470"/>
          <a:stretch/>
        </p:blipFill>
        <p:spPr>
          <a:xfrm>
            <a:off x="9560251" y="3167509"/>
            <a:ext cx="8135266" cy="6026789"/>
          </a:xfrm>
          <a:prstGeom prst="rect">
            <a:avLst/>
          </a:prstGeom>
        </p:spPr>
      </p:pic>
    </p:spTree>
    <p:extLst>
      <p:ext uri="{BB962C8B-B14F-4D97-AF65-F5344CB8AC3E}">
        <p14:creationId xmlns:p14="http://schemas.microsoft.com/office/powerpoint/2010/main" val="321913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2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Thuật toán Merge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281216"/>
            <a:ext cx="7911196"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vi-VN" sz="3400">
                <a:solidFill>
                  <a:srgbClr val="1C98ED"/>
                </a:solidFill>
                <a:latin typeface="Source Sans Pro SemiBold" panose="020B0603030403020204" pitchFamily="34" charset="0"/>
                <a:ea typeface="Source Sans Pro SemiBold" panose="020B0603030403020204" pitchFamily="34" charset="0"/>
              </a:rPr>
              <a:t>Cài đặt hàm </a:t>
            </a:r>
            <a:r>
              <a:rPr lang="vi-VN" sz="3400">
                <a:solidFill>
                  <a:srgbClr val="FF0000"/>
                </a:solidFill>
                <a:latin typeface="Source Sans Pro SemiBold" panose="020B0603030403020204" pitchFamily="34" charset="0"/>
                <a:ea typeface="Source Sans Pro SemiBold" panose="020B0603030403020204" pitchFamily="34" charset="0"/>
              </a:rPr>
              <a:t>Merge</a:t>
            </a:r>
            <a:r>
              <a:rPr lang="vi-VN" sz="3400">
                <a:solidFill>
                  <a:srgbClr val="1C98ED"/>
                </a:solidFill>
                <a:latin typeface="Source Sans Pro SemiBold" panose="020B0603030403020204" pitchFamily="34" charset="0"/>
                <a:ea typeface="Source Sans Pro SemiBold" panose="020B0603030403020204" pitchFamily="34" charset="0"/>
              </a:rPr>
              <a:t> và hàm </a:t>
            </a:r>
            <a:r>
              <a:rPr lang="vi-VN" sz="3400">
                <a:solidFill>
                  <a:srgbClr val="FF0000"/>
                </a:solidFill>
                <a:latin typeface="Source Sans Pro SemiBold" panose="020B0603030403020204" pitchFamily="34" charset="0"/>
                <a:ea typeface="Source Sans Pro SemiBold" panose="020B0603030403020204" pitchFamily="34" charset="0"/>
              </a:rPr>
              <a:t>Merge</a:t>
            </a:r>
            <a:r>
              <a:rPr lang="vi-VN"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FF0000"/>
                </a:solidFill>
                <a:latin typeface="Source Sans Pro SemiBold" panose="020B0603030403020204" pitchFamily="34" charset="0"/>
                <a:ea typeface="Source Sans Pro SemiBold" panose="020B0603030403020204" pitchFamily="34" charset="0"/>
              </a:rPr>
              <a:t>Sort</a:t>
            </a:r>
            <a:r>
              <a:rPr lang="vi-VN"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được mình minh họa trong folder được liên kết qua mã QR bên</a:t>
            </a:r>
          </a:p>
          <a:p>
            <a:r>
              <a:rPr lang="vi-VN" sz="3200">
                <a:solidFill>
                  <a:srgbClr val="1C98ED"/>
                </a:solidFill>
                <a:latin typeface="Source Sans Pro SemiBold" panose="020B0603030403020204" pitchFamily="34" charset="0"/>
                <a:ea typeface="Source Sans Pro SemiBold" panose="020B0603030403020204" pitchFamily="34" charset="0"/>
              </a:rPr>
              <a:t>Các bạn quét mã QR để tiện tiếp tục theo dõi nhé</a:t>
            </a:r>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9" name="Picture 8" descr="A qr code with black squares">
            <a:extLst>
              <a:ext uri="{FF2B5EF4-FFF2-40B4-BE49-F238E27FC236}">
                <a16:creationId xmlns:a16="http://schemas.microsoft.com/office/drawing/2014/main" id="{76015308-D71D-9800-4493-7F82B5DA20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29770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rgeSort_12">
            <a:hlinkClick r:id="" action="ppaction://media"/>
            <a:extLst>
              <a:ext uri="{FF2B5EF4-FFF2-40B4-BE49-F238E27FC236}">
                <a16:creationId xmlns:a16="http://schemas.microsoft.com/office/drawing/2014/main" id="{45579110-154D-C9F9-3889-1396B74310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6262" b="5074"/>
          <a:stretch/>
        </p:blipFill>
        <p:spPr>
          <a:xfrm>
            <a:off x="3572457" y="68234"/>
            <a:ext cx="11143086" cy="10227905"/>
          </a:xfrm>
          <a:prstGeom prst="rect">
            <a:avLst/>
          </a:prstGeom>
        </p:spPr>
      </p:pic>
      <p:sp>
        <p:nvSpPr>
          <p:cNvPr id="3" name="Freeform 15">
            <a:extLst>
              <a:ext uri="{FF2B5EF4-FFF2-40B4-BE49-F238E27FC236}">
                <a16:creationId xmlns:a16="http://schemas.microsoft.com/office/drawing/2014/main" id="{B0BCB092-05FB-BE52-D013-BE010295BAA1}"/>
              </a:ext>
            </a:extLst>
          </p:cNvPr>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sp>
        <p:nvSpPr>
          <p:cNvPr id="4" name="TextBox 3">
            <a:extLst>
              <a:ext uri="{FF2B5EF4-FFF2-40B4-BE49-F238E27FC236}">
                <a16:creationId xmlns:a16="http://schemas.microsoft.com/office/drawing/2014/main" id="{64AC9C75-7F8F-DA94-B12F-03CFD7CE6ABF}"/>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93</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214728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rgeSort">
            <a:hlinkClick r:id="" action="ppaction://media"/>
            <a:extLst>
              <a:ext uri="{FF2B5EF4-FFF2-40B4-BE49-F238E27FC236}">
                <a16:creationId xmlns:a16="http://schemas.microsoft.com/office/drawing/2014/main" id="{CE881F00-5B5A-D113-CBA3-E3DE14A0E8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2480" y="455690"/>
            <a:ext cx="16703040" cy="9375621"/>
          </a:xfrm>
          <a:prstGeom prst="roundRect">
            <a:avLst>
              <a:gd name="adj" fmla="val 5439"/>
            </a:avLst>
          </a:prstGeom>
          <a:ln>
            <a:noFill/>
          </a:ln>
          <a:effectLst>
            <a:innerShdw blurRad="114300" dist="50800">
              <a:srgbClr val="000000">
                <a:alpha val="0"/>
              </a:srgbClr>
            </a:innerShdw>
          </a:effectLst>
        </p:spPr>
      </p:pic>
      <p:sp>
        <p:nvSpPr>
          <p:cNvPr id="3" name="Freeform 6">
            <a:extLst>
              <a:ext uri="{FF2B5EF4-FFF2-40B4-BE49-F238E27FC236}">
                <a16:creationId xmlns:a16="http://schemas.microsoft.com/office/drawing/2014/main" id="{B2B3606A-4D97-2D8C-9D3D-73051DF5126D}"/>
              </a:ext>
            </a:extLst>
          </p:cNvPr>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sp>
        <p:nvSpPr>
          <p:cNvPr id="4" name="TextBox 3">
            <a:extLst>
              <a:ext uri="{FF2B5EF4-FFF2-40B4-BE49-F238E27FC236}">
                <a16:creationId xmlns:a16="http://schemas.microsoft.com/office/drawing/2014/main" id="{9F740EEB-EA95-1D56-8AFF-5441A663F197}"/>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94</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314969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2.7 Nhanh (Quick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Phân hoạch</a:t>
            </a:r>
          </a:p>
          <a:p>
            <a:pPr lvl="1">
              <a:spcBef>
                <a:spcPts val="1200"/>
              </a:spcBef>
            </a:pPr>
            <a:r>
              <a:rPr lang="vi-VN" sz="32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Lomuto Partition</a:t>
            </a:r>
          </a:p>
          <a:p>
            <a:pPr lvl="1">
              <a:spcBef>
                <a:spcPts val="1200"/>
              </a:spcBef>
            </a:pPr>
            <a:r>
              <a:rPr lang="vi-VN" sz="32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Hoare Partition</a:t>
            </a:r>
          </a:p>
          <a:p>
            <a:pPr>
              <a:spcBef>
                <a:spcPts val="1200"/>
              </a:spcBef>
            </a:pPr>
            <a:r>
              <a:rPr lang="vi-VN" sz="38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Quick Sort</a:t>
            </a: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95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6251475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2.7 Nhanh (Quick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marL="0" indent="0">
              <a:spcBef>
                <a:spcPts val="1200"/>
              </a:spcBef>
              <a:buNone/>
            </a:pP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sắp xếp nhanh sử dụng phương pháp chia để trị, thuật troán chia dãy thành các dãy con phụ thuộc vào một phần tử được chọn làm điểm đánh dấu - pivot (</a:t>
            </a:r>
            <a:r>
              <a:rPr lang="vi-VN"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phân hoạch</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endParaRPr lang="vi-VN"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lgn="just">
              <a:lnSpc>
                <a:spcPct val="150000"/>
              </a:lnSpc>
              <a:spcBef>
                <a:spcPts val="1200"/>
              </a:spcBef>
            </a:pPr>
            <a:r>
              <a:rPr lang="vi-VN"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p>
          <a:p>
            <a:pPr lvl="1" algn="just">
              <a:lnSpc>
                <a:spcPct val="150000"/>
              </a:lnSpc>
              <a:spcBef>
                <a:spcPts val="1200"/>
              </a:spcBef>
            </a:pPr>
            <a:r>
              <a:rPr lang="vi-VN"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Trung bình và tốt nhất:</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O(nlog(n))</a:t>
            </a:r>
          </a:p>
          <a:p>
            <a:pPr lvl="1" algn="just">
              <a:lnSpc>
                <a:spcPct val="150000"/>
              </a:lnSpc>
              <a:spcBef>
                <a:spcPts val="1200"/>
              </a:spcBef>
            </a:pPr>
            <a:r>
              <a:rPr lang="vi-VN"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Tệ nhất:</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O(n^2)</a:t>
            </a:r>
          </a:p>
          <a:p>
            <a:pPr marL="0" indent="0">
              <a:lnSpc>
                <a:spcPct val="170000"/>
              </a:lnSpc>
              <a:spcBef>
                <a:spcPts val="1200"/>
              </a:spcBef>
              <a:buNone/>
            </a:pPr>
            <a:br>
              <a:rPr lang="vi-VN" sz="4000"/>
            </a:br>
            <a:endParaRPr lang="vi-VN" sz="40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4000">
              <a:solidFill>
                <a:srgbClr val="1C98ED"/>
              </a:solidFill>
              <a:latin typeface="Quicksand Medium" pitchFamily="2" charset="-93"/>
            </a:endParaRP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96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138156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Thao tác phân hoạch</a:t>
            </a:r>
          </a:p>
          <a:p>
            <a:r>
              <a:rPr lang="vi-VN" sz="4000">
                <a:solidFill>
                  <a:srgbClr val="1C98ED"/>
                </a:solidFill>
                <a:latin typeface="DVN - Titan One" panose="02000000000000000000" pitchFamily="2" charset="0"/>
              </a:rPr>
              <a:t>Lomuto partition</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CHỌN: </a:t>
            </a:r>
            <a:r>
              <a:rPr lang="vi-VN" sz="3400">
                <a:solidFill>
                  <a:srgbClr val="1C98ED"/>
                </a:solidFill>
                <a:latin typeface="Source Sans Pro SemiBold" panose="020B0603030403020204" pitchFamily="34" charset="0"/>
                <a:ea typeface="Source Sans Pro SemiBold" panose="020B0603030403020204" pitchFamily="34" charset="0"/>
              </a:rPr>
              <a:t>pivot là phần tử cuối cùng của mảng</a:t>
            </a:r>
          </a:p>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CHIA: </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Chia mảng ban đầu a[l..r] thành 2 mảng con a[l..p-1] và a[p+1..r] sao cho giá trị các phần tử a[l..p-1] &lt;= a[p] &lt;= a[p+1..r]</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Cuối cùng trả về p, với a[p] = pivot</a:t>
            </a:r>
            <a:br>
              <a:rPr lang="vi-VN" sz="3400">
                <a:solidFill>
                  <a:srgbClr val="1C98ED"/>
                </a:solidFill>
                <a:latin typeface="Source Sans Pro SemiBold" panose="020B0603030403020204" pitchFamily="34" charset="0"/>
                <a:ea typeface="Source Sans Pro SemiBold" panose="020B0603030403020204" pitchFamily="34" charset="0"/>
              </a:rPr>
            </a:br>
            <a:endParaRPr lang="vi-VN" sz="34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903165" cy="1088128"/>
          </a:xfrm>
        </p:spPr>
        <p:txBody>
          <a:bodyPr>
            <a:normAutofit fontScale="92500" lnSpcReduction="20000"/>
          </a:bodyPr>
          <a:lstStyle/>
          <a:p>
            <a:r>
              <a:rPr lang="vi-VN" sz="4000">
                <a:solidFill>
                  <a:srgbClr val="1C98ED"/>
                </a:solidFill>
                <a:latin typeface="DVN - Titan One" panose="02000000000000000000" pitchFamily="2" charset="0"/>
              </a:rPr>
              <a:t>Minh họa Lomuto partition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pic>
        <p:nvPicPr>
          <p:cNvPr id="9" name="Lomuto_partition">
            <a:hlinkClick r:id="" action="ppaction://media"/>
            <a:extLst>
              <a:ext uri="{FF2B5EF4-FFF2-40B4-BE49-F238E27FC236}">
                <a16:creationId xmlns:a16="http://schemas.microsoft.com/office/drawing/2014/main" id="{851861F6-8BDC-AC81-C86A-AB7FF35E55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1174" r="11709"/>
          <a:stretch/>
        </p:blipFill>
        <p:spPr>
          <a:xfrm>
            <a:off x="9680954" y="3570852"/>
            <a:ext cx="7893859" cy="5757949"/>
          </a:xfrm>
          <a:prstGeom prst="rect">
            <a:avLst/>
          </a:prstGeom>
        </p:spPr>
      </p:pic>
    </p:spTree>
    <p:extLst>
      <p:ext uri="{BB962C8B-B14F-4D97-AF65-F5344CB8AC3E}">
        <p14:creationId xmlns:p14="http://schemas.microsoft.com/office/powerpoint/2010/main" val="7376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7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Thao tác phân hoạch</a:t>
            </a:r>
          </a:p>
          <a:p>
            <a:r>
              <a:rPr lang="vi-VN" sz="4000">
                <a:solidFill>
                  <a:srgbClr val="1C98ED"/>
                </a:solidFill>
                <a:latin typeface="DVN - Titan One" panose="02000000000000000000" pitchFamily="2" charset="0"/>
              </a:rPr>
              <a:t>Hoare partition</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CHỌN: </a:t>
            </a:r>
            <a:r>
              <a:rPr lang="vi-VN" sz="3400">
                <a:solidFill>
                  <a:srgbClr val="1C98ED"/>
                </a:solidFill>
                <a:latin typeface="Source Sans Pro SemiBold" panose="020B0603030403020204" pitchFamily="34" charset="0"/>
                <a:ea typeface="Source Sans Pro SemiBold" panose="020B0603030403020204" pitchFamily="34" charset="0"/>
              </a:rPr>
              <a:t>pivot là phần tử đầu tiên của mảng</a:t>
            </a:r>
          </a:p>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CHIA: </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Chia mảng ban đầu a[l..r] thành 2 mảng con a[l..p] và a[p+1..r] sao cho giá trị các phần tử a[l..p] &lt;= pivot&lt;= a[p+1..r]</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Cuối cùng trả về p với p = j</a:t>
            </a: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903165" cy="1088128"/>
          </a:xfrm>
        </p:spPr>
        <p:txBody>
          <a:bodyPr>
            <a:normAutofit fontScale="92500" lnSpcReduction="20000"/>
          </a:bodyPr>
          <a:lstStyle/>
          <a:p>
            <a:r>
              <a:rPr lang="vi-VN" sz="4000">
                <a:solidFill>
                  <a:srgbClr val="1C98ED"/>
                </a:solidFill>
                <a:latin typeface="DVN - Titan One" panose="02000000000000000000" pitchFamily="2" charset="0"/>
              </a:rPr>
              <a:t>Minh họa Hoare partition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369412"/>
            <a:ext cx="7911196" cy="63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pic>
        <p:nvPicPr>
          <p:cNvPr id="10" name="Hoare_partition">
            <a:hlinkClick r:id="" action="ppaction://media"/>
            <a:extLst>
              <a:ext uri="{FF2B5EF4-FFF2-40B4-BE49-F238E27FC236}">
                <a16:creationId xmlns:a16="http://schemas.microsoft.com/office/drawing/2014/main" id="{795B82D9-D965-7CDB-C1A4-4DB7E1B3F0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1750" r="11709"/>
          <a:stretch/>
        </p:blipFill>
        <p:spPr>
          <a:xfrm>
            <a:off x="9793467" y="3471167"/>
            <a:ext cx="7629515" cy="5607006"/>
          </a:xfrm>
          <a:prstGeom prst="rect">
            <a:avLst/>
          </a:prstGeom>
        </p:spPr>
      </p:pic>
    </p:spTree>
    <p:extLst>
      <p:ext uri="{BB962C8B-B14F-4D97-AF65-F5344CB8AC3E}">
        <p14:creationId xmlns:p14="http://schemas.microsoft.com/office/powerpoint/2010/main" val="68981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1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Thuật toán Quick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281216"/>
            <a:ext cx="7911196"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vi-VN" sz="3400">
                <a:solidFill>
                  <a:srgbClr val="1C98ED"/>
                </a:solidFill>
                <a:latin typeface="Source Sans Pro SemiBold" panose="020B0603030403020204" pitchFamily="34" charset="0"/>
                <a:ea typeface="Source Sans Pro SemiBold" panose="020B0603030403020204" pitchFamily="34" charset="0"/>
              </a:rPr>
              <a:t>Cài đặt hàm </a:t>
            </a:r>
            <a:r>
              <a:rPr lang="vi-VN" sz="3400">
                <a:solidFill>
                  <a:srgbClr val="FF0000"/>
                </a:solidFill>
                <a:latin typeface="Source Sans Pro SemiBold" panose="020B0603030403020204" pitchFamily="34" charset="0"/>
                <a:ea typeface="Source Sans Pro SemiBold" panose="020B0603030403020204" pitchFamily="34" charset="0"/>
              </a:rPr>
              <a:t>Partition</a:t>
            </a:r>
            <a:r>
              <a:rPr lang="vi-VN" sz="3400">
                <a:solidFill>
                  <a:srgbClr val="1C98ED"/>
                </a:solidFill>
                <a:latin typeface="Source Sans Pro SemiBold" panose="020B0603030403020204" pitchFamily="34" charset="0"/>
                <a:ea typeface="Source Sans Pro SemiBold" panose="020B0603030403020204" pitchFamily="34" charset="0"/>
              </a:rPr>
              <a:t> và hàm </a:t>
            </a:r>
            <a:r>
              <a:rPr lang="vi-VN" sz="3400">
                <a:solidFill>
                  <a:srgbClr val="FF0000"/>
                </a:solidFill>
                <a:latin typeface="Source Sans Pro SemiBold" panose="020B0603030403020204" pitchFamily="34" charset="0"/>
                <a:ea typeface="Source Sans Pro SemiBold" panose="020B0603030403020204" pitchFamily="34" charset="0"/>
              </a:rPr>
              <a:t>Quick Sort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được mình minh họa trong folder được liên kết qua mã QR bên</a:t>
            </a:r>
          </a:p>
          <a:p>
            <a:r>
              <a:rPr lang="vi-VN" sz="3200">
                <a:solidFill>
                  <a:srgbClr val="1C98ED"/>
                </a:solidFill>
                <a:latin typeface="Source Sans Pro SemiBold" panose="020B0603030403020204" pitchFamily="34" charset="0"/>
                <a:ea typeface="Source Sans Pro SemiBold" panose="020B0603030403020204" pitchFamily="34" charset="0"/>
              </a:rPr>
              <a:t>Các bạn quét mã QR để tiện tiếp tục theo dõi nhé</a:t>
            </a:r>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9" name="Picture 8" descr="A qr code with black squares">
            <a:extLst>
              <a:ext uri="{FF2B5EF4-FFF2-40B4-BE49-F238E27FC236}">
                <a16:creationId xmlns:a16="http://schemas.microsoft.com/office/drawing/2014/main" id="{76015308-D71D-9800-4493-7F82B5DA20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531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f6424a3-f7e8-40d1-9925-dc38762f63e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9304203FA324C54CAA1B85B948F8DA8B" ma:contentTypeVersion="14" ma:contentTypeDescription="Tạo tài liệu mới." ma:contentTypeScope="" ma:versionID="75df77e3b920df0fa8c053425ab0bddd">
  <xsd:schema xmlns:xsd="http://www.w3.org/2001/XMLSchema" xmlns:xs="http://www.w3.org/2001/XMLSchema" xmlns:p="http://schemas.microsoft.com/office/2006/metadata/properties" xmlns:ns3="9f6424a3-f7e8-40d1-9925-dc38762f63ed" xmlns:ns4="ba5115cc-759f-4e90-babf-f07f33e40b54" targetNamespace="http://schemas.microsoft.com/office/2006/metadata/properties" ma:root="true" ma:fieldsID="38c55ffc53ce3c34d0060ecdbc52c54b" ns3:_="" ns4:_="">
    <xsd:import namespace="9f6424a3-f7e8-40d1-9925-dc38762f63ed"/>
    <xsd:import namespace="ba5115cc-759f-4e90-babf-f07f33e40b54"/>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SearchProperties" minOccurs="0"/>
                <xsd:element ref="ns3:MediaServiceSystemTags"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6424a3-f7e8-40d1-9925-dc38762f63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SystemTags" ma:index="17" nillable="true" ma:displayName="MediaServiceSystemTags" ma:hidden="true" ma:internalName="MediaServiceSystemTags" ma:readOnly="true">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a5115cc-759f-4e90-babf-f07f33e40b54" elementFormDefault="qualified">
    <xsd:import namespace="http://schemas.microsoft.com/office/2006/documentManagement/types"/>
    <xsd:import namespace="http://schemas.microsoft.com/office/infopath/2007/PartnerControls"/>
    <xsd:element name="SharedWithUsers" ma:index="19"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hia sẻ Có Chi tiết" ma:internalName="SharedWithDetails" ma:readOnly="true">
      <xsd:simpleType>
        <xsd:restriction base="dms:Note">
          <xsd:maxLength value="255"/>
        </xsd:restriction>
      </xsd:simpleType>
    </xsd:element>
    <xsd:element name="SharingHintHash" ma:index="21"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2172D2-27CA-4E02-B62B-30448BB9205F}">
  <ds:schemaRefs>
    <ds:schemaRef ds:uri="9f6424a3-f7e8-40d1-9925-dc38762f63ed"/>
    <ds:schemaRef ds:uri="http://schemas.microsoft.com/office/infopath/2007/PartnerControls"/>
    <ds:schemaRef ds:uri="http://purl.org/dc/terms/"/>
    <ds:schemaRef ds:uri="http://purl.org/dc/elements/1.1/"/>
    <ds:schemaRef ds:uri="http://www.w3.org/XML/1998/namespace"/>
    <ds:schemaRef ds:uri="http://schemas.microsoft.com/office/2006/documentManagement/types"/>
    <ds:schemaRef ds:uri="http://schemas.microsoft.com/office/2006/metadata/properties"/>
    <ds:schemaRef ds:uri="http://purl.org/dc/dcmitype/"/>
    <ds:schemaRef ds:uri="http://schemas.openxmlformats.org/package/2006/metadata/core-properties"/>
    <ds:schemaRef ds:uri="ba5115cc-759f-4e90-babf-f07f33e40b54"/>
  </ds:schemaRefs>
</ds:datastoreItem>
</file>

<file path=customXml/itemProps2.xml><?xml version="1.0" encoding="utf-8"?>
<ds:datastoreItem xmlns:ds="http://schemas.openxmlformats.org/officeDocument/2006/customXml" ds:itemID="{2850DE1C-0900-4DDE-A118-3C653929FB8B}">
  <ds:schemaRefs>
    <ds:schemaRef ds:uri="9f6424a3-f7e8-40d1-9925-dc38762f63ed"/>
    <ds:schemaRef ds:uri="ba5115cc-759f-4e90-babf-f07f33e40b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B19CA87-38F7-4FE2-A63C-B7D6D1DE5A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303</TotalTime>
  <Words>8803</Words>
  <Application>Microsoft Office PowerPoint</Application>
  <PresentationFormat>Custom</PresentationFormat>
  <Paragraphs>1677</Paragraphs>
  <Slides>192</Slides>
  <Notes>3</Notes>
  <HiddenSlides>42</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192</vt:i4>
      </vt:variant>
    </vt:vector>
  </HeadingPairs>
  <TitlesOfParts>
    <vt:vector size="205" baseType="lpstr">
      <vt:lpstr>Jumble</vt:lpstr>
      <vt:lpstr>Aptos</vt:lpstr>
      <vt:lpstr>Cascadia Mono</vt:lpstr>
      <vt:lpstr>Wingdings</vt:lpstr>
      <vt:lpstr>Times New Roman</vt:lpstr>
      <vt:lpstr>Source Sans Pro SemiBold</vt:lpstr>
      <vt:lpstr>Symbol</vt:lpstr>
      <vt:lpstr>Consolas</vt:lpstr>
      <vt:lpstr>DVN - Titan One</vt:lpstr>
      <vt:lpstr>Quicksand Medium</vt:lpstr>
      <vt:lpstr>Arial</vt:lpstr>
      <vt:lpstr>Calibri</vt:lpstr>
      <vt:lpstr>Office Theme</vt:lpstr>
      <vt:lpstr>PowerPoint Presentation</vt:lpstr>
      <vt:lpstr>NỘI  DUNG   CHÍNH</vt:lpstr>
      <vt:lpstr>CHƯƠNG I:  Thuật toán và Độ phức tạp </vt:lpstr>
      <vt:lpstr>Thuật toán</vt:lpstr>
      <vt:lpstr>Thuật toán</vt:lpstr>
      <vt:lpstr>Thuật toán</vt:lpstr>
      <vt:lpstr>Thuật toán</vt:lpstr>
      <vt:lpstr>Thuật toán</vt:lpstr>
      <vt:lpstr>Thuật toán</vt:lpstr>
      <vt:lpstr>Độ phức tạp</vt:lpstr>
      <vt:lpstr>Độ phức tạp</vt:lpstr>
      <vt:lpstr>Độ phức tạp</vt:lpstr>
      <vt:lpstr>Độ phức tạp</vt:lpstr>
      <vt:lpstr>Độ phức tạp</vt:lpstr>
      <vt:lpstr>CHƯƠNG 2:  SEARCH &amp; SORT </vt:lpstr>
      <vt:lpstr>PowerPoint Presentation</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PowerPoint Presentation</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PowerPoint Presentation</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PowerPoint Presentation</vt:lpstr>
      <vt:lpstr>1. Các giải thuật tìm kiếm (SEARCH)</vt:lpstr>
      <vt:lpstr>1. Các giải thuật tìm kiếm (SEARCH)</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PowerPoint Presentation</vt:lpstr>
      <vt:lpstr>PowerPoint Presentation</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PowerPoint Presentation</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PowerPoint Presentation</vt:lpstr>
      <vt:lpstr>PowerPoint Presentation</vt:lpstr>
      <vt:lpstr>PowerPoint Presentation</vt:lpstr>
      <vt:lpstr>PowerPoint Presentation</vt:lpstr>
      <vt:lpstr>2. Các giải thuật sắp xếp (SORT)</vt:lpstr>
      <vt:lpstr>2. Các giải thuật sắp xếp (SORT)</vt:lpstr>
      <vt:lpstr>PowerPoint Presentation</vt:lpstr>
      <vt:lpstr>PowerPoint Presentation</vt:lpstr>
      <vt:lpstr>PowerPoint Presentation</vt:lpstr>
      <vt:lpstr>PowerPoint Presentation</vt:lpstr>
      <vt:lpstr>CHƯƠNG 3: LIST, STACK,QUEUE </vt:lpstr>
      <vt:lpstr>PowerPoint Presentation</vt:lpstr>
      <vt:lpstr>Khái niệm</vt:lpstr>
      <vt:lpstr>Tổ chức danh sách liên kết đơn</vt:lpstr>
      <vt:lpstr>Ví dụ </vt:lpstr>
      <vt:lpstr>PowerPoint Presentation</vt:lpstr>
      <vt:lpstr>Các thao tác cơ bản trên DSLK đơn</vt:lpstr>
      <vt:lpstr>PowerPoint Presentation</vt:lpstr>
      <vt:lpstr>PowerPoint Presentation</vt:lpstr>
      <vt:lpstr>PowerPoint Presentation</vt:lpstr>
      <vt:lpstr>PowerPoint Presentation</vt:lpstr>
      <vt:lpstr>Thêm sau phần tử Q</vt:lpstr>
      <vt:lpstr>Thêm một Node vào địa chỉ cho trước</vt:lpstr>
      <vt:lpstr>Xóa một Node ở đầu list</vt:lpstr>
      <vt:lpstr>Xóa một Node ở cuối list</vt:lpstr>
      <vt:lpstr>PowerPoint Presentation</vt:lpstr>
      <vt:lpstr>PowerPoint Presentation</vt:lpstr>
      <vt:lpstr>Hủy danh sách liên kết đơn</vt:lpstr>
      <vt:lpstr>PowerPoint Presentation</vt:lpstr>
      <vt:lpstr>3.2 Ngăn xếp (stack)</vt:lpstr>
      <vt:lpstr>Khái niệm</vt:lpstr>
      <vt:lpstr>Khái niệm</vt:lpstr>
      <vt:lpstr>Các thao tác trên ngăn xếp</vt:lpstr>
      <vt:lpstr>Các thao tác trên ngăn xếp</vt:lpstr>
      <vt:lpstr>Các cách cài đặt của ngăn xếp</vt:lpstr>
      <vt:lpstr>PowerPoint Presentation</vt:lpstr>
      <vt:lpstr>PowerPoint Presentation</vt:lpstr>
      <vt:lpstr>PowerPoint Presentation</vt:lpstr>
      <vt:lpstr>Các thao tác cơ bản trên Stack</vt:lpstr>
      <vt:lpstr>PowerPoint Presentation</vt:lpstr>
      <vt:lpstr>PowerPoint Presentation</vt:lpstr>
      <vt:lpstr>PowerPoint Presentation</vt:lpstr>
      <vt:lpstr>PowerPoint Presentation</vt:lpstr>
      <vt:lpstr>Cách dùng thư viện Stack</vt:lpstr>
      <vt:lpstr>PowerPoint Presentation</vt:lpstr>
      <vt:lpstr>PowerPoint Presentation</vt:lpstr>
      <vt:lpstr>Dùng stack để khử đệ quy</vt:lpstr>
      <vt:lpstr>3.3 Hàng đợi (Queue)</vt:lpstr>
      <vt:lpstr>Khái niệm</vt:lpstr>
      <vt:lpstr>Khái niệm</vt:lpstr>
      <vt:lpstr>Các thao tác trên hàng đợi</vt:lpstr>
      <vt:lpstr>Các cách cài đặt của hàng đợi</vt:lpstr>
      <vt:lpstr>Các thao tác cơ bản trên Queue</vt:lpstr>
      <vt:lpstr>PowerPoint Presentation</vt:lpstr>
      <vt:lpstr>PowerPoint Presentation</vt:lpstr>
      <vt:lpstr>PowerPoint Presentation</vt:lpstr>
      <vt:lpstr>PowerPoint Presentation</vt:lpstr>
      <vt:lpstr>PowerPoint Presentation</vt:lpstr>
      <vt:lpstr>PowerPoint Presentation</vt:lpstr>
      <vt:lpstr>Dùng thư viện QUEUE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Thêm tiêu đề phụ</dc:title>
  <dc:creator>Trâm Trần</dc:creator>
  <cp:lastModifiedBy>Trần Lê Duy Tân</cp:lastModifiedBy>
  <cp:revision>7</cp:revision>
  <dcterms:created xsi:type="dcterms:W3CDTF">2006-08-16T00:00:00Z</dcterms:created>
  <dcterms:modified xsi:type="dcterms:W3CDTF">2024-05-10T04:40:39Z</dcterms:modified>
  <dc:identifier>DAGBCKD4Tlc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0x0101009304203FA324C54CAA1B85B948F8DA8B</vt:lpwstr>
  </property>
</Properties>
</file>